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6858000" cy="9144000"/>
  <p:embeddedFontLst>
    <p:embeddedFont>
      <p:font typeface="Arimo"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jTKwz18qSsgDphZ7y9OvcaAO+5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581712-1A36-48FB-871A-3B8A545A76F3}">
  <a:tblStyle styleId="{27581712-1A36-48FB-871A-3B8A545A76F3}" styleName="Table_0">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5"/>
              </a:solidFill>
              <a:prstDash val="solid"/>
              <a:round/>
              <a:headEnd type="none" w="sm" len="sm"/>
              <a:tailEnd type="none" w="sm" len="sm"/>
            </a:ln>
          </a:top>
        </a:tcBdr>
        <a:fill>
          <a:solidFill>
            <a:srgbClr val="E8EBF5"/>
          </a:solidFill>
        </a:fill>
      </a:tcStyle>
    </a:lastRow>
    <a:seCell>
      <a:tcTxStyle/>
      <a:tcStyle>
        <a:tcBdr/>
      </a:tcStyle>
    </a:seCell>
    <a:swCell>
      <a:tcTxStyle/>
      <a:tcStyle>
        <a:tcBdr/>
      </a:tcStyle>
    </a:swCell>
    <a:firstRow>
      <a:tcTxStyle b="on" i="off"/>
      <a:tcStyle>
        <a:tcBdr/>
        <a:fill>
          <a:solidFill>
            <a:srgbClr val="E8EBF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06" autoAdjust="0"/>
  </p:normalViewPr>
  <p:slideViewPr>
    <p:cSldViewPr snapToGrid="0">
      <p:cViewPr varScale="1">
        <p:scale>
          <a:sx n="98" d="100"/>
          <a:sy n="98" d="100"/>
        </p:scale>
        <p:origin x="101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22T18:20:38.972"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 name="Google Shape;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0" name="Google Shape;2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6" name="Google Shape;2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2" name="Google Shape;22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7" name="Google Shape;27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3" name="Google Shape;28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5" name="Google Shape;29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 name="Google Shape;9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1" name="Google Shape;30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7" name="Google Shape;30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2" name="Google Shape;31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8" name="Google Shape;31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4" name="Google Shape;32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9" name="Google Shape;32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1" name="Google Shape;34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0" name="Google Shape;35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 name="Google Shape;35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2" name="Google Shape;3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8" name="Google Shape;36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4" name="Google Shape;37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1" name="Google Shape;38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7" name="Google Shape;38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9" name="Google Shape;39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6" name="Google Shape;40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2" name="Google Shape;41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7" name="Google Shape;41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 name="Google Shape;11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23" name="Google Shape;42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2"/>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2"/>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0" name="Google Shape;20;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53"/>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53"/>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7" name="Google Shape;67;p53"/>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8" name="Google Shape;68;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5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4"/>
          <p:cNvSpPr>
            <a:spLocks noGrp="1"/>
          </p:cNvSpPr>
          <p:nvPr>
            <p:ph type="pic" idx="2"/>
          </p:nvPr>
        </p:nvSpPr>
        <p:spPr>
          <a:xfrm>
            <a:off x="3887391" y="987426"/>
            <a:ext cx="4629150" cy="4873625"/>
          </a:xfrm>
          <a:prstGeom prst="rect">
            <a:avLst/>
          </a:prstGeom>
          <a:noFill/>
          <a:ln>
            <a:noFill/>
          </a:ln>
        </p:spPr>
      </p:sp>
      <p:sp>
        <p:nvSpPr>
          <p:cNvPr id="74" name="Google Shape;74;p54"/>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5" name="Google Shape;75;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5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56"/>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6"/>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3"/>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33CC"/>
              </a:buClr>
              <a:buSzPts val="3300"/>
              <a:buFont typeface="Arial Rounded"/>
              <a:buNone/>
              <a:defRPr b="1">
                <a:solidFill>
                  <a:srgbClr val="0033CC"/>
                </a:solidFill>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3"/>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Font typeface="Calibri"/>
              <a:buChar char="ꟷ"/>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4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48"/>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36" name="Google Shape;36;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4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9"/>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49"/>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50"/>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0"/>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50"/>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50"/>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1" name="Google Shape;51;p50"/>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2" name="Google Shape;52;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1"/>
          <p:cNvSpPr txBox="1"/>
          <p:nvPr/>
        </p:nvSpPr>
        <p:spPr>
          <a:xfrm>
            <a:off x="0" y="6692348"/>
            <a:ext cx="9144001" cy="165652"/>
          </a:xfrm>
          <a:prstGeom prst="rect">
            <a:avLst/>
          </a:prstGeom>
          <a:solidFill>
            <a:srgbClr val="6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b="1" i="0" u="none" strike="noStrike" cap="none">
              <a:solidFill>
                <a:schemeClr val="lt1"/>
              </a:solidFill>
              <a:latin typeface="Calibri"/>
              <a:ea typeface="Calibri"/>
              <a:cs typeface="Calibri"/>
              <a:sym typeface="Calibri"/>
            </a:endParaRPr>
          </a:p>
        </p:txBody>
      </p:sp>
      <p:sp>
        <p:nvSpPr>
          <p:cNvPr id="16" name="Google Shape;16;p41"/>
          <p:cNvSpPr txBox="1"/>
          <p:nvPr/>
        </p:nvSpPr>
        <p:spPr>
          <a:xfrm>
            <a:off x="8305800" y="6262916"/>
            <a:ext cx="762000" cy="365125"/>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424242"/>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33CC"/>
              </a:buClr>
              <a:buSzPts val="4500"/>
              <a:buFont typeface="Calibri"/>
              <a:buNone/>
            </a:pPr>
            <a:r>
              <a:rPr lang="en-US">
                <a:solidFill>
                  <a:srgbClr val="0033CC"/>
                </a:solidFill>
              </a:rPr>
              <a:t>Creational Patterns</a:t>
            </a:r>
            <a:endParaRPr>
              <a:solidFill>
                <a:srgbClr val="0033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0"/>
          <p:cNvPicPr preferRelativeResize="0"/>
          <p:nvPr/>
        </p:nvPicPr>
        <p:blipFill rotWithShape="1">
          <a:blip r:embed="rId3">
            <a:alphaModFix/>
          </a:blip>
          <a:srcRect l="16813" t="18315" r="48818" b="20586"/>
          <a:stretch/>
        </p:blipFill>
        <p:spPr>
          <a:xfrm>
            <a:off x="152399" y="609600"/>
            <a:ext cx="4952999" cy="4953000"/>
          </a:xfrm>
          <a:prstGeom prst="rect">
            <a:avLst/>
          </a:prstGeom>
          <a:noFill/>
          <a:ln>
            <a:noFill/>
          </a:ln>
        </p:spPr>
      </p:pic>
      <p:pic>
        <p:nvPicPr>
          <p:cNvPr id="201" name="Google Shape;201;p10"/>
          <p:cNvPicPr preferRelativeResize="0"/>
          <p:nvPr/>
        </p:nvPicPr>
        <p:blipFill rotWithShape="1">
          <a:blip r:embed="rId4">
            <a:alphaModFix/>
          </a:blip>
          <a:srcRect l="16785" t="25642" r="56922" b="29376"/>
          <a:stretch/>
        </p:blipFill>
        <p:spPr>
          <a:xfrm>
            <a:off x="3886199" y="776235"/>
            <a:ext cx="4973455" cy="4786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1"/>
          <p:cNvPicPr preferRelativeResize="0"/>
          <p:nvPr/>
        </p:nvPicPr>
        <p:blipFill rotWithShape="1">
          <a:blip r:embed="rId3">
            <a:alphaModFix/>
          </a:blip>
          <a:srcRect l="16649" t="20513" r="47335" b="15018"/>
          <a:stretch/>
        </p:blipFill>
        <p:spPr>
          <a:xfrm>
            <a:off x="28470" y="76200"/>
            <a:ext cx="4162530" cy="4421276"/>
          </a:xfrm>
          <a:prstGeom prst="rect">
            <a:avLst/>
          </a:prstGeom>
          <a:noFill/>
          <a:ln>
            <a:noFill/>
          </a:ln>
        </p:spPr>
      </p:pic>
      <p:pic>
        <p:nvPicPr>
          <p:cNvPr id="207" name="Google Shape;207;p11"/>
          <p:cNvPicPr preferRelativeResize="0"/>
          <p:nvPr/>
        </p:nvPicPr>
        <p:blipFill rotWithShape="1">
          <a:blip r:embed="rId4">
            <a:alphaModFix/>
          </a:blip>
          <a:srcRect l="17692" t="20072" r="41153" b="14725"/>
          <a:stretch/>
        </p:blipFill>
        <p:spPr>
          <a:xfrm>
            <a:off x="4114800" y="1376624"/>
            <a:ext cx="5017477" cy="44715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Consequences</a:t>
            </a:r>
            <a:endParaRPr/>
          </a:p>
        </p:txBody>
      </p:sp>
      <p:sp>
        <p:nvSpPr>
          <p:cNvPr id="213" name="Google Shape;213;p12"/>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US"/>
              <a:t>Factory design pattern provides approach to code for interface rather than implementation.</a:t>
            </a:r>
            <a:endParaRPr/>
          </a:p>
          <a:p>
            <a:pPr marL="171450" lvl="0" indent="-171450" algn="l" rtl="0">
              <a:lnSpc>
                <a:spcPct val="90000"/>
              </a:lnSpc>
              <a:spcBef>
                <a:spcPts val="750"/>
              </a:spcBef>
              <a:spcAft>
                <a:spcPts val="0"/>
              </a:spcAft>
              <a:buClr>
                <a:schemeClr val="dk1"/>
              </a:buClr>
              <a:buSzPts val="2100"/>
              <a:buChar char="•"/>
            </a:pPr>
            <a:r>
              <a:rPr lang="en-US"/>
              <a:t>Factory pattern removes the instantiation of actual implementation classes from client code. Factory pattern makes our code more robust, less coupled and easy to extend. For example, we can easily change lower class implementation because client program is unaware of this.</a:t>
            </a:r>
            <a:endParaRPr/>
          </a:p>
          <a:p>
            <a:pPr marL="171450" lvl="0" indent="-171450" algn="l" rtl="0">
              <a:lnSpc>
                <a:spcPct val="90000"/>
              </a:lnSpc>
              <a:spcBef>
                <a:spcPts val="750"/>
              </a:spcBef>
              <a:spcAft>
                <a:spcPts val="0"/>
              </a:spcAft>
              <a:buClr>
                <a:schemeClr val="dk1"/>
              </a:buClr>
              <a:buSzPts val="2100"/>
              <a:buChar char="•"/>
            </a:pPr>
            <a:r>
              <a:rPr lang="en-US"/>
              <a:t>Factory pattern provides abstraction between implementation and client classes through inheritance.</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3"/>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Abstract Factory</a:t>
            </a:r>
            <a:endParaRPr/>
          </a:p>
        </p:txBody>
      </p:sp>
      <p:graphicFrame>
        <p:nvGraphicFramePr>
          <p:cNvPr id="219" name="Google Shape;219;p13"/>
          <p:cNvGraphicFramePr/>
          <p:nvPr/>
        </p:nvGraphicFramePr>
        <p:xfrm>
          <a:off x="628650" y="1371600"/>
          <a:ext cx="3000000" cy="3000000"/>
        </p:xfrm>
        <a:graphic>
          <a:graphicData uri="http://schemas.openxmlformats.org/drawingml/2006/table">
            <a:tbl>
              <a:tblPr firstRow="1" bandRow="1">
                <a:noFill/>
                <a:tableStyleId>{27581712-1A36-48FB-871A-3B8A545A76F3}</a:tableStyleId>
              </a:tblPr>
              <a:tblGrid>
                <a:gridCol w="2281325">
                  <a:extLst>
                    <a:ext uri="{9D8B030D-6E8A-4147-A177-3AD203B41FA5}">
                      <a16:colId xmlns:a16="http://schemas.microsoft.com/office/drawing/2014/main" val="20000"/>
                    </a:ext>
                  </a:extLst>
                </a:gridCol>
                <a:gridCol w="5395825">
                  <a:extLst>
                    <a:ext uri="{9D8B030D-6E8A-4147-A177-3AD203B41FA5}">
                      <a16:colId xmlns:a16="http://schemas.microsoft.com/office/drawing/2014/main" val="20001"/>
                    </a:ext>
                  </a:extLst>
                </a:gridCol>
              </a:tblGrid>
              <a:tr h="1613450">
                <a:tc>
                  <a:txBody>
                    <a:bodyPr/>
                    <a:lstStyle/>
                    <a:p>
                      <a:pPr marL="0" marR="0" lvl="0" indent="0" algn="l" rtl="0">
                        <a:spcBef>
                          <a:spcPts val="0"/>
                        </a:spcBef>
                        <a:spcAft>
                          <a:spcPts val="0"/>
                        </a:spcAft>
                        <a:buNone/>
                      </a:pPr>
                      <a:r>
                        <a:rPr lang="en-US" sz="2400" b="0"/>
                        <a:t>Intent</a:t>
                      </a:r>
                      <a:endParaRPr/>
                    </a:p>
                  </a:txBody>
                  <a:tcPr marL="91450" marR="91450" marT="45725" marB="45725">
                    <a:solidFill>
                      <a:srgbClr val="BBD6EE"/>
                    </a:solidFill>
                  </a:tcPr>
                </a:tc>
                <a:tc>
                  <a:txBody>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Provide an interface for creating families of related or dependent objects without specifying their concrete classes.</a:t>
                      </a:r>
                      <a:endParaRPr sz="1350"/>
                    </a:p>
                  </a:txBody>
                  <a:tcPr marL="91450" marR="91450" marT="45725" marB="45725">
                    <a:solidFill>
                      <a:schemeClr val="lt1"/>
                    </a:solidFill>
                  </a:tcPr>
                </a:tc>
                <a:extLst>
                  <a:ext uri="{0D108BD9-81ED-4DB2-BD59-A6C34878D82A}">
                    <a16:rowId xmlns:a16="http://schemas.microsoft.com/office/drawing/2014/main" val="10000"/>
                  </a:ext>
                </a:extLst>
              </a:tr>
              <a:tr h="2425150">
                <a:tc>
                  <a:txBody>
                    <a:bodyPr/>
                    <a:lstStyle/>
                    <a:p>
                      <a:pPr marL="0" marR="0" lvl="0" indent="0" algn="l" rtl="0">
                        <a:spcBef>
                          <a:spcPts val="0"/>
                        </a:spcBef>
                        <a:spcAft>
                          <a:spcPts val="0"/>
                        </a:spcAft>
                        <a:buNone/>
                      </a:pPr>
                      <a:r>
                        <a:rPr lang="en-US" sz="2400" b="0"/>
                        <a:t>Problem</a:t>
                      </a:r>
                      <a:endParaRPr/>
                    </a:p>
                  </a:txBody>
                  <a:tcPr marL="91450" marR="91450" marT="45725" marB="45725">
                    <a:solidFill>
                      <a:srgbClr val="BBD6EE"/>
                    </a:solidFill>
                  </a:tcPr>
                </a:tc>
                <a:tc>
                  <a:txBody>
                    <a:bodyPr/>
                    <a:lstStyle/>
                    <a:p>
                      <a:pPr marL="285750" marR="0" lvl="0" indent="-285750" algn="l" rtl="0">
                        <a:spcBef>
                          <a:spcPts val="0"/>
                        </a:spcBef>
                        <a:spcAft>
                          <a:spcPts val="0"/>
                        </a:spcAft>
                        <a:buClr>
                          <a:schemeClr val="dk1"/>
                        </a:buClr>
                        <a:buSzPts val="2000"/>
                        <a:buFont typeface="Arial"/>
                        <a:buChar char="•"/>
                      </a:pPr>
                      <a:r>
                        <a:rPr lang="en-US" sz="2000"/>
                        <a:t>A portable application needs to encapsulate platform dependencies</a:t>
                      </a:r>
                      <a:endParaRPr sz="2000"/>
                    </a:p>
                    <a:p>
                      <a:pPr marL="285750" marR="0" lvl="0" indent="-285750" algn="l" rtl="0">
                        <a:spcBef>
                          <a:spcPts val="0"/>
                        </a:spcBef>
                        <a:spcAft>
                          <a:spcPts val="0"/>
                        </a:spcAft>
                        <a:buClr>
                          <a:schemeClr val="dk1"/>
                        </a:buClr>
                        <a:buSzPts val="2000"/>
                        <a:buFont typeface="Arial"/>
                        <a:buChar char="•"/>
                      </a:pPr>
                      <a:r>
                        <a:rPr lang="en-US" sz="2000"/>
                        <a:t>Consider an application that support multiple look and feels.</a:t>
                      </a:r>
                      <a:endParaRPr sz="2000"/>
                    </a:p>
                    <a:p>
                      <a:pPr marL="285750" marR="0" lvl="0" indent="-285750" algn="l" rtl="0">
                        <a:spcBef>
                          <a:spcPts val="0"/>
                        </a:spcBef>
                        <a:spcAft>
                          <a:spcPts val="0"/>
                        </a:spcAft>
                        <a:buClr>
                          <a:schemeClr val="dk1"/>
                        </a:buClr>
                        <a:buSzPts val="2000"/>
                        <a:buFont typeface="Arial"/>
                        <a:buChar char="•"/>
                      </a:pPr>
                      <a:r>
                        <a:rPr lang="en-US" sz="2000"/>
                        <a:t>An application need to work with multiple types of DBMS</a:t>
                      </a:r>
                      <a:endParaRPr sz="200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Solution</a:t>
            </a:r>
            <a:endParaRPr/>
          </a:p>
        </p:txBody>
      </p:sp>
      <p:pic>
        <p:nvPicPr>
          <p:cNvPr id="225" name="Google Shape;225;p14" descr="https://upload.wikimedia.org/wikipedia/commons/thumb/9/9d/Abstract_factory_UML.svg/2000px-Abstract_factory_UML.svg.png"/>
          <p:cNvPicPr preferRelativeResize="0"/>
          <p:nvPr/>
        </p:nvPicPr>
        <p:blipFill rotWithShape="1">
          <a:blip r:embed="rId3">
            <a:alphaModFix/>
          </a:blip>
          <a:srcRect/>
          <a:stretch/>
        </p:blipFill>
        <p:spPr>
          <a:xfrm>
            <a:off x="770640" y="1143000"/>
            <a:ext cx="7602720" cy="502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title"/>
          </p:nvPr>
        </p:nvSpPr>
        <p:spPr>
          <a:xfrm>
            <a:off x="628650" y="112033"/>
            <a:ext cx="7886700" cy="5020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CC"/>
              </a:buClr>
              <a:buSzPct val="100000"/>
              <a:buFont typeface="Arial Rounded"/>
              <a:buNone/>
            </a:pPr>
            <a:r>
              <a:rPr lang="en-US"/>
              <a:t>Example: Car Factory</a:t>
            </a:r>
            <a:endParaRPr/>
          </a:p>
        </p:txBody>
      </p:sp>
      <p:grpSp>
        <p:nvGrpSpPr>
          <p:cNvPr id="231" name="Google Shape;231;p15"/>
          <p:cNvGrpSpPr/>
          <p:nvPr/>
        </p:nvGrpSpPr>
        <p:grpSpPr>
          <a:xfrm>
            <a:off x="1562099" y="942780"/>
            <a:ext cx="1790700" cy="973107"/>
            <a:chOff x="6092889" y="3733800"/>
            <a:chExt cx="2828265" cy="973107"/>
          </a:xfrm>
        </p:grpSpPr>
        <p:sp>
          <p:nvSpPr>
            <p:cNvPr id="232" name="Google Shape;232;p15"/>
            <p:cNvSpPr/>
            <p:nvPr/>
          </p:nvSpPr>
          <p:spPr>
            <a:xfrm>
              <a:off x="6092889" y="3733800"/>
              <a:ext cx="2828265" cy="544286"/>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&lt;&lt;interface&gt;&gt;</a:t>
              </a:r>
              <a:endParaRPr/>
            </a:p>
            <a:p>
              <a:pPr marL="0" marR="0" lvl="0" indent="0" algn="ctr" rtl="0">
                <a:spcBef>
                  <a:spcPts val="0"/>
                </a:spcBef>
                <a:spcAft>
                  <a:spcPts val="0"/>
                </a:spcAft>
                <a:buNone/>
              </a:pPr>
              <a:r>
                <a:rPr lang="en-US" sz="1800" b="1">
                  <a:solidFill>
                    <a:srgbClr val="800000"/>
                  </a:solidFill>
                  <a:latin typeface="Calibri"/>
                  <a:ea typeface="Calibri"/>
                  <a:cs typeface="Calibri"/>
                  <a:sym typeface="Calibri"/>
                </a:rPr>
                <a:t>HondaFactory</a:t>
              </a:r>
              <a:endParaRPr sz="1800" b="1">
                <a:solidFill>
                  <a:srgbClr val="800000"/>
                </a:solidFill>
                <a:latin typeface="Calibri"/>
                <a:ea typeface="Calibri"/>
                <a:cs typeface="Calibri"/>
                <a:sym typeface="Calibri"/>
              </a:endParaRPr>
            </a:p>
          </p:txBody>
        </p:sp>
        <p:sp>
          <p:nvSpPr>
            <p:cNvPr id="233" name="Google Shape;233;p15"/>
            <p:cNvSpPr/>
            <p:nvPr/>
          </p:nvSpPr>
          <p:spPr>
            <a:xfrm>
              <a:off x="6092889" y="4278087"/>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createEngine()</a:t>
              </a:r>
              <a:endParaRPr/>
            </a:p>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createTrans()</a:t>
              </a:r>
              <a:endParaRPr sz="1300" b="1">
                <a:solidFill>
                  <a:schemeClr val="dk1"/>
                </a:solidFill>
                <a:latin typeface="Courier New"/>
                <a:ea typeface="Courier New"/>
                <a:cs typeface="Courier New"/>
                <a:sym typeface="Courier New"/>
              </a:endParaRPr>
            </a:p>
          </p:txBody>
        </p:sp>
      </p:grpSp>
      <p:grpSp>
        <p:nvGrpSpPr>
          <p:cNvPr id="234" name="Google Shape;234;p15"/>
          <p:cNvGrpSpPr/>
          <p:nvPr/>
        </p:nvGrpSpPr>
        <p:grpSpPr>
          <a:xfrm>
            <a:off x="228600" y="2695380"/>
            <a:ext cx="1676400" cy="809820"/>
            <a:chOff x="6092889" y="3733800"/>
            <a:chExt cx="2828265" cy="809820"/>
          </a:xfrm>
        </p:grpSpPr>
        <p:sp>
          <p:nvSpPr>
            <p:cNvPr id="235" name="Google Shape;235;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CivicFactory</a:t>
              </a:r>
              <a:endParaRPr sz="1800" b="1">
                <a:solidFill>
                  <a:srgbClr val="800000"/>
                </a:solidFill>
                <a:latin typeface="Calibri"/>
                <a:ea typeface="Calibri"/>
                <a:cs typeface="Calibri"/>
                <a:sym typeface="Calibri"/>
              </a:endParaRPr>
            </a:p>
          </p:txBody>
        </p:sp>
        <p:sp>
          <p:nvSpPr>
            <p:cNvPr id="236" name="Google Shape;236;p15"/>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createEngine()</a:t>
              </a:r>
              <a:endParaRPr/>
            </a:p>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createTrans()</a:t>
              </a:r>
              <a:endParaRPr sz="1300" b="1">
                <a:solidFill>
                  <a:schemeClr val="dk1"/>
                </a:solidFill>
                <a:latin typeface="Courier New"/>
                <a:ea typeface="Courier New"/>
                <a:cs typeface="Courier New"/>
                <a:sym typeface="Courier New"/>
              </a:endParaRPr>
            </a:p>
          </p:txBody>
        </p:sp>
      </p:grpSp>
      <p:grpSp>
        <p:nvGrpSpPr>
          <p:cNvPr id="237" name="Google Shape;237;p15"/>
          <p:cNvGrpSpPr/>
          <p:nvPr/>
        </p:nvGrpSpPr>
        <p:grpSpPr>
          <a:xfrm>
            <a:off x="2743200" y="2695380"/>
            <a:ext cx="1752600" cy="809820"/>
            <a:chOff x="6092889" y="3733800"/>
            <a:chExt cx="2828265" cy="809820"/>
          </a:xfrm>
        </p:grpSpPr>
        <p:sp>
          <p:nvSpPr>
            <p:cNvPr id="238" name="Google Shape;238;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AccordFactory</a:t>
              </a:r>
              <a:endParaRPr sz="1800" b="1">
                <a:solidFill>
                  <a:srgbClr val="800000"/>
                </a:solidFill>
                <a:latin typeface="Calibri"/>
                <a:ea typeface="Calibri"/>
                <a:cs typeface="Calibri"/>
                <a:sym typeface="Calibri"/>
              </a:endParaRPr>
            </a:p>
          </p:txBody>
        </p:sp>
        <p:sp>
          <p:nvSpPr>
            <p:cNvPr id="239" name="Google Shape;239;p15"/>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createEngine()</a:t>
              </a:r>
              <a:endParaRPr/>
            </a:p>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createTrans()</a:t>
              </a:r>
              <a:endParaRPr sz="1300" b="1">
                <a:solidFill>
                  <a:schemeClr val="dk1"/>
                </a:solidFill>
                <a:latin typeface="Courier New"/>
                <a:ea typeface="Courier New"/>
                <a:cs typeface="Courier New"/>
                <a:sym typeface="Courier New"/>
              </a:endParaRPr>
            </a:p>
          </p:txBody>
        </p:sp>
      </p:grpSp>
      <p:sp>
        <p:nvSpPr>
          <p:cNvPr id="240" name="Google Shape;240;p15"/>
          <p:cNvSpPr/>
          <p:nvPr/>
        </p:nvSpPr>
        <p:spPr>
          <a:xfrm>
            <a:off x="2286000" y="1915887"/>
            <a:ext cx="228600" cy="233264"/>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41" name="Google Shape;241;p15"/>
          <p:cNvCxnSpPr>
            <a:stCxn id="240" idx="3"/>
          </p:cNvCxnSpPr>
          <p:nvPr/>
        </p:nvCxnSpPr>
        <p:spPr>
          <a:xfrm flipH="1">
            <a:off x="2385600" y="2149151"/>
            <a:ext cx="14700" cy="376200"/>
          </a:xfrm>
          <a:prstGeom prst="straightConnector1">
            <a:avLst/>
          </a:prstGeom>
          <a:noFill/>
          <a:ln w="19050" cap="flat" cmpd="sng">
            <a:solidFill>
              <a:schemeClr val="dk1"/>
            </a:solidFill>
            <a:prstDash val="dash"/>
            <a:miter lim="800000"/>
            <a:headEnd type="none" w="sm" len="sm"/>
            <a:tailEnd type="none" w="sm" len="sm"/>
          </a:ln>
        </p:spPr>
      </p:cxnSp>
      <p:cxnSp>
        <p:nvCxnSpPr>
          <p:cNvPr id="242" name="Google Shape;242;p15"/>
          <p:cNvCxnSpPr>
            <a:stCxn id="235" idx="0"/>
            <a:endCxn id="238" idx="0"/>
          </p:cNvCxnSpPr>
          <p:nvPr/>
        </p:nvCxnSpPr>
        <p:spPr>
          <a:xfrm rot="-5400000" flipH="1">
            <a:off x="2342850" y="1419330"/>
            <a:ext cx="600" cy="2552700"/>
          </a:xfrm>
          <a:prstGeom prst="bentConnector3">
            <a:avLst>
              <a:gd name="adj1" fmla="val -32279167"/>
            </a:avLst>
          </a:prstGeom>
          <a:noFill/>
          <a:ln w="12700" cap="flat" cmpd="sng">
            <a:solidFill>
              <a:schemeClr val="dk1"/>
            </a:solidFill>
            <a:prstDash val="solid"/>
            <a:miter lim="800000"/>
            <a:headEnd type="none" w="sm" len="sm"/>
            <a:tailEnd type="none" w="sm" len="sm"/>
          </a:ln>
        </p:spPr>
      </p:cxnSp>
      <p:grpSp>
        <p:nvGrpSpPr>
          <p:cNvPr id="243" name="Google Shape;243;p15"/>
          <p:cNvGrpSpPr/>
          <p:nvPr/>
        </p:nvGrpSpPr>
        <p:grpSpPr>
          <a:xfrm>
            <a:off x="6286499" y="2127638"/>
            <a:ext cx="1600200" cy="602146"/>
            <a:chOff x="6092889" y="3733800"/>
            <a:chExt cx="2828265" cy="809820"/>
          </a:xfrm>
        </p:grpSpPr>
        <p:sp>
          <p:nvSpPr>
            <p:cNvPr id="244" name="Google Shape;244;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Engine</a:t>
              </a:r>
              <a:endParaRPr/>
            </a:p>
          </p:txBody>
        </p:sp>
        <p:sp>
          <p:nvSpPr>
            <p:cNvPr id="245" name="Google Shape;245;p15"/>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grpSp>
        <p:nvGrpSpPr>
          <p:cNvPr id="246" name="Google Shape;246;p15"/>
          <p:cNvGrpSpPr/>
          <p:nvPr/>
        </p:nvGrpSpPr>
        <p:grpSpPr>
          <a:xfrm>
            <a:off x="5181600" y="3319492"/>
            <a:ext cx="1543049" cy="566708"/>
            <a:chOff x="6092889" y="3733800"/>
            <a:chExt cx="2828265" cy="566708"/>
          </a:xfrm>
        </p:grpSpPr>
        <p:sp>
          <p:nvSpPr>
            <p:cNvPr id="247" name="Google Shape;247;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CivicEngine</a:t>
              </a:r>
              <a:endParaRPr sz="1800" b="1">
                <a:solidFill>
                  <a:srgbClr val="800000"/>
                </a:solidFill>
                <a:latin typeface="Calibri"/>
                <a:ea typeface="Calibri"/>
                <a:cs typeface="Calibri"/>
                <a:sym typeface="Calibri"/>
              </a:endParaRPr>
            </a:p>
          </p:txBody>
        </p:sp>
        <p:sp>
          <p:nvSpPr>
            <p:cNvPr id="248" name="Google Shape;248;p15"/>
            <p:cNvSpPr/>
            <p:nvPr/>
          </p:nvSpPr>
          <p:spPr>
            <a:xfrm>
              <a:off x="6092889" y="4114800"/>
              <a:ext cx="2828263" cy="185708"/>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grpSp>
        <p:nvGrpSpPr>
          <p:cNvPr id="249" name="Google Shape;249;p15"/>
          <p:cNvGrpSpPr/>
          <p:nvPr/>
        </p:nvGrpSpPr>
        <p:grpSpPr>
          <a:xfrm>
            <a:off x="7200899" y="3319492"/>
            <a:ext cx="1562101" cy="558799"/>
            <a:chOff x="6092889" y="3733800"/>
            <a:chExt cx="2828265" cy="558799"/>
          </a:xfrm>
        </p:grpSpPr>
        <p:sp>
          <p:nvSpPr>
            <p:cNvPr id="250" name="Google Shape;250;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AccordEngine</a:t>
              </a:r>
              <a:endParaRPr sz="1800" b="1">
                <a:solidFill>
                  <a:srgbClr val="800000"/>
                </a:solidFill>
                <a:latin typeface="Calibri"/>
                <a:ea typeface="Calibri"/>
                <a:cs typeface="Calibri"/>
                <a:sym typeface="Calibri"/>
              </a:endParaRPr>
            </a:p>
          </p:txBody>
        </p:sp>
        <p:sp>
          <p:nvSpPr>
            <p:cNvPr id="251" name="Google Shape;251;p15"/>
            <p:cNvSpPr/>
            <p:nvPr/>
          </p:nvSpPr>
          <p:spPr>
            <a:xfrm>
              <a:off x="6092889" y="4114800"/>
              <a:ext cx="2828263" cy="177799"/>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cxnSp>
        <p:nvCxnSpPr>
          <p:cNvPr id="252" name="Google Shape;252;p15"/>
          <p:cNvCxnSpPr/>
          <p:nvPr/>
        </p:nvCxnSpPr>
        <p:spPr>
          <a:xfrm rot="10800000" flipH="1">
            <a:off x="5829300" y="3319592"/>
            <a:ext cx="2552700" cy="12600"/>
          </a:xfrm>
          <a:prstGeom prst="bentConnector3">
            <a:avLst>
              <a:gd name="adj1" fmla="val 0"/>
            </a:avLst>
          </a:prstGeom>
          <a:noFill/>
          <a:ln w="12700" cap="flat" cmpd="sng">
            <a:solidFill>
              <a:schemeClr val="dk1"/>
            </a:solidFill>
            <a:prstDash val="solid"/>
            <a:miter lim="800000"/>
            <a:headEnd type="none" w="sm" len="sm"/>
            <a:tailEnd type="none" w="sm" len="sm"/>
          </a:ln>
        </p:spPr>
      </p:cxnSp>
      <p:sp>
        <p:nvSpPr>
          <p:cNvPr id="253" name="Google Shape;253;p15"/>
          <p:cNvSpPr/>
          <p:nvPr/>
        </p:nvSpPr>
        <p:spPr>
          <a:xfrm>
            <a:off x="6972299" y="2731147"/>
            <a:ext cx="228600" cy="233264"/>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54" name="Google Shape;254;p15"/>
          <p:cNvCxnSpPr>
            <a:stCxn id="253" idx="3"/>
          </p:cNvCxnSpPr>
          <p:nvPr/>
        </p:nvCxnSpPr>
        <p:spPr>
          <a:xfrm>
            <a:off x="7086599" y="2964411"/>
            <a:ext cx="0" cy="177300"/>
          </a:xfrm>
          <a:prstGeom prst="straightConnector1">
            <a:avLst/>
          </a:prstGeom>
          <a:noFill/>
          <a:ln w="19050" cap="flat" cmpd="sng">
            <a:solidFill>
              <a:schemeClr val="dk1"/>
            </a:solidFill>
            <a:prstDash val="solid"/>
            <a:miter lim="800000"/>
            <a:headEnd type="none" w="sm" len="sm"/>
            <a:tailEnd type="none" w="sm" len="sm"/>
          </a:ln>
        </p:spPr>
      </p:cxnSp>
      <p:grpSp>
        <p:nvGrpSpPr>
          <p:cNvPr id="255" name="Google Shape;255;p15"/>
          <p:cNvGrpSpPr/>
          <p:nvPr/>
        </p:nvGrpSpPr>
        <p:grpSpPr>
          <a:xfrm>
            <a:off x="6362700" y="4452517"/>
            <a:ext cx="1600200" cy="579664"/>
            <a:chOff x="6092889" y="3733800"/>
            <a:chExt cx="2828265" cy="809820"/>
          </a:xfrm>
        </p:grpSpPr>
        <p:sp>
          <p:nvSpPr>
            <p:cNvPr id="256" name="Google Shape;256;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Transmission</a:t>
              </a:r>
              <a:endParaRPr/>
            </a:p>
          </p:txBody>
        </p:sp>
        <p:sp>
          <p:nvSpPr>
            <p:cNvPr id="257" name="Google Shape;257;p15"/>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grpSp>
        <p:nvGrpSpPr>
          <p:cNvPr id="258" name="Google Shape;258;p15"/>
          <p:cNvGrpSpPr/>
          <p:nvPr/>
        </p:nvGrpSpPr>
        <p:grpSpPr>
          <a:xfrm>
            <a:off x="5181600" y="5667180"/>
            <a:ext cx="1381124" cy="599879"/>
            <a:chOff x="6092889" y="3733800"/>
            <a:chExt cx="2828265" cy="599879"/>
          </a:xfrm>
        </p:grpSpPr>
        <p:sp>
          <p:nvSpPr>
            <p:cNvPr id="259" name="Google Shape;259;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CivicTrans</a:t>
              </a:r>
              <a:endParaRPr sz="1800" b="1">
                <a:solidFill>
                  <a:srgbClr val="800000"/>
                </a:solidFill>
                <a:latin typeface="Calibri"/>
                <a:ea typeface="Calibri"/>
                <a:cs typeface="Calibri"/>
                <a:sym typeface="Calibri"/>
              </a:endParaRPr>
            </a:p>
          </p:txBody>
        </p:sp>
        <p:sp>
          <p:nvSpPr>
            <p:cNvPr id="260" name="Google Shape;260;p15"/>
            <p:cNvSpPr/>
            <p:nvPr/>
          </p:nvSpPr>
          <p:spPr>
            <a:xfrm>
              <a:off x="6092889" y="4114800"/>
              <a:ext cx="2828265" cy="218879"/>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grpSp>
        <p:nvGrpSpPr>
          <p:cNvPr id="261" name="Google Shape;261;p15"/>
          <p:cNvGrpSpPr/>
          <p:nvPr/>
        </p:nvGrpSpPr>
        <p:grpSpPr>
          <a:xfrm>
            <a:off x="7600949" y="5667180"/>
            <a:ext cx="1352551" cy="599879"/>
            <a:chOff x="6092889" y="3733800"/>
            <a:chExt cx="2828265" cy="599879"/>
          </a:xfrm>
        </p:grpSpPr>
        <p:sp>
          <p:nvSpPr>
            <p:cNvPr id="262" name="Google Shape;262;p15"/>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AccordTrans</a:t>
              </a:r>
              <a:endParaRPr sz="1800" b="1">
                <a:solidFill>
                  <a:srgbClr val="800000"/>
                </a:solidFill>
                <a:latin typeface="Calibri"/>
                <a:ea typeface="Calibri"/>
                <a:cs typeface="Calibri"/>
                <a:sym typeface="Calibri"/>
              </a:endParaRPr>
            </a:p>
          </p:txBody>
        </p:sp>
        <p:sp>
          <p:nvSpPr>
            <p:cNvPr id="263" name="Google Shape;263;p15"/>
            <p:cNvSpPr/>
            <p:nvPr/>
          </p:nvSpPr>
          <p:spPr>
            <a:xfrm>
              <a:off x="6092889" y="4114800"/>
              <a:ext cx="2828265" cy="218879"/>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b="1">
                <a:solidFill>
                  <a:schemeClr val="dk1"/>
                </a:solidFill>
                <a:latin typeface="Courier New"/>
                <a:ea typeface="Courier New"/>
                <a:cs typeface="Courier New"/>
                <a:sym typeface="Courier New"/>
              </a:endParaRPr>
            </a:p>
          </p:txBody>
        </p:sp>
      </p:grpSp>
      <p:cxnSp>
        <p:nvCxnSpPr>
          <p:cNvPr id="264" name="Google Shape;264;p15"/>
          <p:cNvCxnSpPr/>
          <p:nvPr/>
        </p:nvCxnSpPr>
        <p:spPr>
          <a:xfrm rot="10800000" flipH="1">
            <a:off x="5857876" y="5643370"/>
            <a:ext cx="2552700" cy="12600"/>
          </a:xfrm>
          <a:prstGeom prst="bentConnector3">
            <a:avLst>
              <a:gd name="adj1" fmla="val 0"/>
            </a:avLst>
          </a:prstGeom>
          <a:noFill/>
          <a:ln w="12700" cap="flat" cmpd="sng">
            <a:solidFill>
              <a:schemeClr val="dk1"/>
            </a:solidFill>
            <a:prstDash val="solid"/>
            <a:miter lim="800000"/>
            <a:headEnd type="none" w="sm" len="sm"/>
            <a:tailEnd type="none" w="sm" len="sm"/>
          </a:ln>
        </p:spPr>
      </p:cxnSp>
      <p:sp>
        <p:nvSpPr>
          <p:cNvPr id="265" name="Google Shape;265;p15"/>
          <p:cNvSpPr/>
          <p:nvPr/>
        </p:nvSpPr>
        <p:spPr>
          <a:xfrm>
            <a:off x="7000875" y="5054925"/>
            <a:ext cx="228600" cy="233264"/>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66" name="Google Shape;266;p15"/>
          <p:cNvCxnSpPr>
            <a:stCxn id="265" idx="3"/>
          </p:cNvCxnSpPr>
          <p:nvPr/>
        </p:nvCxnSpPr>
        <p:spPr>
          <a:xfrm>
            <a:off x="7115175" y="5288189"/>
            <a:ext cx="0" cy="177300"/>
          </a:xfrm>
          <a:prstGeom prst="straightConnector1">
            <a:avLst/>
          </a:prstGeom>
          <a:noFill/>
          <a:ln w="19050" cap="flat" cmpd="sng">
            <a:solidFill>
              <a:schemeClr val="dk1"/>
            </a:solidFill>
            <a:prstDash val="solid"/>
            <a:miter lim="800000"/>
            <a:headEnd type="none" w="sm" len="sm"/>
            <a:tailEnd type="none" w="sm" len="sm"/>
          </a:ln>
        </p:spPr>
      </p:cxnSp>
      <p:sp>
        <p:nvSpPr>
          <p:cNvPr id="267" name="Google Shape;267;p15"/>
          <p:cNvSpPr/>
          <p:nvPr/>
        </p:nvSpPr>
        <p:spPr>
          <a:xfrm>
            <a:off x="6477000" y="1041783"/>
            <a:ext cx="1600200" cy="283295"/>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Client</a:t>
            </a:r>
            <a:endParaRPr/>
          </a:p>
        </p:txBody>
      </p:sp>
      <p:cxnSp>
        <p:nvCxnSpPr>
          <p:cNvPr id="268" name="Google Shape;268;p15"/>
          <p:cNvCxnSpPr>
            <a:stCxn id="267" idx="1"/>
            <a:endCxn id="232" idx="3"/>
          </p:cNvCxnSpPr>
          <p:nvPr/>
        </p:nvCxnSpPr>
        <p:spPr>
          <a:xfrm flipH="1">
            <a:off x="3352800" y="1183431"/>
            <a:ext cx="3124200" cy="31500"/>
          </a:xfrm>
          <a:prstGeom prst="straightConnector1">
            <a:avLst/>
          </a:prstGeom>
          <a:noFill/>
          <a:ln w="19050" cap="flat" cmpd="sng">
            <a:solidFill>
              <a:schemeClr val="dk1"/>
            </a:solidFill>
            <a:prstDash val="dash"/>
            <a:miter lim="800000"/>
            <a:headEnd type="none" w="sm" len="sm"/>
            <a:tailEnd type="triangle" w="med" len="med"/>
          </a:ln>
        </p:spPr>
      </p:cxnSp>
      <p:cxnSp>
        <p:nvCxnSpPr>
          <p:cNvPr id="269" name="Google Shape;269;p15"/>
          <p:cNvCxnSpPr>
            <a:stCxn id="236" idx="3"/>
            <a:endCxn id="248" idx="2"/>
          </p:cNvCxnSpPr>
          <p:nvPr/>
        </p:nvCxnSpPr>
        <p:spPr>
          <a:xfrm>
            <a:off x="1904999" y="3290790"/>
            <a:ext cx="4048200" cy="595500"/>
          </a:xfrm>
          <a:prstGeom prst="bentConnector4">
            <a:avLst>
              <a:gd name="adj1" fmla="val 8236"/>
              <a:gd name="adj2" fmla="val 117939"/>
            </a:avLst>
          </a:prstGeom>
          <a:noFill/>
          <a:ln w="19050" cap="flat" cmpd="sng">
            <a:solidFill>
              <a:schemeClr val="dk1"/>
            </a:solidFill>
            <a:prstDash val="dash"/>
            <a:miter lim="800000"/>
            <a:headEnd type="none" w="sm" len="sm"/>
            <a:tailEnd type="triangle" w="med" len="med"/>
          </a:ln>
        </p:spPr>
      </p:cxnSp>
      <p:cxnSp>
        <p:nvCxnSpPr>
          <p:cNvPr id="270" name="Google Shape;270;p15"/>
          <p:cNvCxnSpPr>
            <a:stCxn id="236" idx="2"/>
            <a:endCxn id="259" idx="1"/>
          </p:cNvCxnSpPr>
          <p:nvPr/>
        </p:nvCxnSpPr>
        <p:spPr>
          <a:xfrm rot="-5400000" flipH="1">
            <a:off x="1947900" y="2624100"/>
            <a:ext cx="2352600" cy="4114800"/>
          </a:xfrm>
          <a:prstGeom prst="bentConnector2">
            <a:avLst/>
          </a:prstGeom>
          <a:noFill/>
          <a:ln w="19050" cap="flat" cmpd="sng">
            <a:solidFill>
              <a:schemeClr val="dk1"/>
            </a:solidFill>
            <a:prstDash val="dash"/>
            <a:miter lim="800000"/>
            <a:headEnd type="none" w="sm" len="sm"/>
            <a:tailEnd type="triangle" w="med" len="med"/>
          </a:ln>
        </p:spPr>
      </p:cxnSp>
      <p:cxnSp>
        <p:nvCxnSpPr>
          <p:cNvPr id="271" name="Google Shape;271;p15"/>
          <p:cNvCxnSpPr>
            <a:stCxn id="239" idx="2"/>
            <a:endCxn id="263" idx="2"/>
          </p:cNvCxnSpPr>
          <p:nvPr/>
        </p:nvCxnSpPr>
        <p:spPr>
          <a:xfrm rot="-5400000" flipH="1">
            <a:off x="4567500" y="2557200"/>
            <a:ext cx="2761800" cy="4657800"/>
          </a:xfrm>
          <a:prstGeom prst="bentConnector3">
            <a:avLst>
              <a:gd name="adj1" fmla="val 108279"/>
            </a:avLst>
          </a:prstGeom>
          <a:noFill/>
          <a:ln w="19050" cap="flat" cmpd="sng">
            <a:solidFill>
              <a:schemeClr val="dk1"/>
            </a:solidFill>
            <a:prstDash val="dash"/>
            <a:miter lim="800000"/>
            <a:headEnd type="none" w="sm" len="sm"/>
            <a:tailEnd type="triangle" w="med" len="med"/>
          </a:ln>
        </p:spPr>
      </p:cxnSp>
      <p:cxnSp>
        <p:nvCxnSpPr>
          <p:cNvPr id="272" name="Google Shape;272;p15"/>
          <p:cNvCxnSpPr>
            <a:stCxn id="239" idx="3"/>
            <a:endCxn id="251" idx="2"/>
          </p:cNvCxnSpPr>
          <p:nvPr/>
        </p:nvCxnSpPr>
        <p:spPr>
          <a:xfrm>
            <a:off x="4495799" y="3290790"/>
            <a:ext cx="3486000" cy="587400"/>
          </a:xfrm>
          <a:prstGeom prst="bentConnector4">
            <a:avLst>
              <a:gd name="adj1" fmla="val 7483"/>
              <a:gd name="adj2" fmla="val 161174"/>
            </a:avLst>
          </a:prstGeom>
          <a:noFill/>
          <a:ln w="19050" cap="flat" cmpd="sng">
            <a:solidFill>
              <a:schemeClr val="dk1"/>
            </a:solidFill>
            <a:prstDash val="dash"/>
            <a:miter lim="800000"/>
            <a:headEnd type="none" w="sm" len="sm"/>
            <a:tailEnd type="triangle" w="med" len="med"/>
          </a:ln>
        </p:spPr>
      </p:cxnSp>
      <p:cxnSp>
        <p:nvCxnSpPr>
          <p:cNvPr id="273" name="Google Shape;273;p15"/>
          <p:cNvCxnSpPr>
            <a:stCxn id="267" idx="3"/>
            <a:endCxn id="256" idx="3"/>
          </p:cNvCxnSpPr>
          <p:nvPr/>
        </p:nvCxnSpPr>
        <p:spPr>
          <a:xfrm flipH="1">
            <a:off x="7962900" y="1183431"/>
            <a:ext cx="114300" cy="3405300"/>
          </a:xfrm>
          <a:prstGeom prst="bentConnector3">
            <a:avLst>
              <a:gd name="adj1" fmla="val -755101"/>
            </a:avLst>
          </a:prstGeom>
          <a:noFill/>
          <a:ln w="19050" cap="flat" cmpd="sng">
            <a:solidFill>
              <a:schemeClr val="dk1"/>
            </a:solidFill>
            <a:prstDash val="dash"/>
            <a:miter lim="800000"/>
            <a:headEnd type="none" w="sm" len="sm"/>
            <a:tailEnd type="triangle" w="med" len="med"/>
          </a:ln>
        </p:spPr>
      </p:cxnSp>
      <p:cxnSp>
        <p:nvCxnSpPr>
          <p:cNvPr id="274" name="Google Shape;274;p15"/>
          <p:cNvCxnSpPr>
            <a:stCxn id="267" idx="2"/>
            <a:endCxn id="244" idx="0"/>
          </p:cNvCxnSpPr>
          <p:nvPr/>
        </p:nvCxnSpPr>
        <p:spPr>
          <a:xfrm rot="5400000">
            <a:off x="6780600" y="1631078"/>
            <a:ext cx="802500" cy="190500"/>
          </a:xfrm>
          <a:prstGeom prst="bentConnector3">
            <a:avLst>
              <a:gd name="adj1" fmla="val 50004"/>
            </a:avLst>
          </a:prstGeom>
          <a:noFill/>
          <a:ln w="19050" cap="flat" cmpd="sng">
            <a:solidFill>
              <a:schemeClr val="dk1"/>
            </a:solidFill>
            <a:prstDash val="dash"/>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6"/>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2000"/>
              <a:buFont typeface="Arial Rounded"/>
              <a:buNone/>
            </a:pPr>
            <a:r>
              <a:rPr lang="en-US" sz="2000"/>
              <a:t>https://www.tutorialspoint.com/design_pattern/design_pattern_quick_guide.htm</a:t>
            </a:r>
            <a:endParaRPr sz="2000"/>
          </a:p>
        </p:txBody>
      </p:sp>
      <p:pic>
        <p:nvPicPr>
          <p:cNvPr id="280" name="Google Shape;280;p16"/>
          <p:cNvPicPr preferRelativeResize="0"/>
          <p:nvPr/>
        </p:nvPicPr>
        <p:blipFill rotWithShape="1">
          <a:blip r:embed="rId3">
            <a:alphaModFix/>
          </a:blip>
          <a:srcRect/>
          <a:stretch/>
        </p:blipFill>
        <p:spPr>
          <a:xfrm>
            <a:off x="1219200" y="1036818"/>
            <a:ext cx="6751787" cy="53639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7"/>
          <p:cNvPicPr preferRelativeResize="0"/>
          <p:nvPr/>
        </p:nvPicPr>
        <p:blipFill rotWithShape="1">
          <a:blip r:embed="rId3">
            <a:alphaModFix/>
          </a:blip>
          <a:srcRect/>
          <a:stretch/>
        </p:blipFill>
        <p:spPr>
          <a:xfrm>
            <a:off x="1748971" y="304800"/>
            <a:ext cx="5490029" cy="1295400"/>
          </a:xfrm>
          <a:prstGeom prst="rect">
            <a:avLst/>
          </a:prstGeom>
          <a:noFill/>
          <a:ln>
            <a:noFill/>
          </a:ln>
        </p:spPr>
      </p:pic>
      <p:pic>
        <p:nvPicPr>
          <p:cNvPr id="286" name="Google Shape;286;p17"/>
          <p:cNvPicPr preferRelativeResize="0"/>
          <p:nvPr/>
        </p:nvPicPr>
        <p:blipFill rotWithShape="1">
          <a:blip r:embed="rId4">
            <a:alphaModFix/>
          </a:blip>
          <a:srcRect/>
          <a:stretch/>
        </p:blipFill>
        <p:spPr>
          <a:xfrm>
            <a:off x="1098101" y="1981200"/>
            <a:ext cx="6979099" cy="441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18"/>
          <p:cNvPicPr preferRelativeResize="0"/>
          <p:nvPr/>
        </p:nvPicPr>
        <p:blipFill rotWithShape="1">
          <a:blip r:embed="rId3">
            <a:alphaModFix/>
          </a:blip>
          <a:srcRect/>
          <a:stretch/>
        </p:blipFill>
        <p:spPr>
          <a:xfrm>
            <a:off x="1066801" y="76201"/>
            <a:ext cx="6705599" cy="2551195"/>
          </a:xfrm>
          <a:prstGeom prst="rect">
            <a:avLst/>
          </a:prstGeom>
          <a:noFill/>
          <a:ln>
            <a:noFill/>
          </a:ln>
        </p:spPr>
      </p:pic>
      <p:pic>
        <p:nvPicPr>
          <p:cNvPr id="292" name="Google Shape;292;p18"/>
          <p:cNvPicPr preferRelativeResize="0"/>
          <p:nvPr/>
        </p:nvPicPr>
        <p:blipFill rotWithShape="1">
          <a:blip r:embed="rId4">
            <a:alphaModFix/>
          </a:blip>
          <a:srcRect/>
          <a:stretch/>
        </p:blipFill>
        <p:spPr>
          <a:xfrm>
            <a:off x="937017" y="2514601"/>
            <a:ext cx="7269964"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457200" y="171659"/>
            <a:ext cx="8229600" cy="81894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Abstract Factory</a:t>
            </a:r>
            <a:endParaRPr/>
          </a:p>
        </p:txBody>
      </p:sp>
      <p:pic>
        <p:nvPicPr>
          <p:cNvPr id="298" name="Google Shape;298;p19"/>
          <p:cNvPicPr preferRelativeResize="0"/>
          <p:nvPr/>
        </p:nvPicPr>
        <p:blipFill rotWithShape="1">
          <a:blip r:embed="rId3">
            <a:alphaModFix/>
          </a:blip>
          <a:srcRect l="18378" t="14213" r="31511" b="4614"/>
          <a:stretch/>
        </p:blipFill>
        <p:spPr>
          <a:xfrm>
            <a:off x="1752600" y="990600"/>
            <a:ext cx="6109398" cy="55667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UML Revisited</a:t>
            </a:r>
            <a:endParaRPr/>
          </a:p>
        </p:txBody>
      </p:sp>
      <p:pic>
        <p:nvPicPr>
          <p:cNvPr id="100" name="Google Shape;100;p2"/>
          <p:cNvPicPr preferRelativeResize="0"/>
          <p:nvPr/>
        </p:nvPicPr>
        <p:blipFill rotWithShape="1">
          <a:blip r:embed="rId3">
            <a:alphaModFix/>
          </a:blip>
          <a:srcRect/>
          <a:stretch/>
        </p:blipFill>
        <p:spPr>
          <a:xfrm>
            <a:off x="838200" y="1828800"/>
            <a:ext cx="1751147" cy="3334986"/>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4191000" y="1447800"/>
            <a:ext cx="3798137" cy="4669941"/>
          </a:xfrm>
          <a:prstGeom prst="rect">
            <a:avLst/>
          </a:prstGeom>
          <a:noFill/>
          <a:ln>
            <a:noFill/>
          </a:ln>
        </p:spPr>
      </p:pic>
      <p:sp>
        <p:nvSpPr>
          <p:cNvPr id="102" name="Google Shape;102;p2"/>
          <p:cNvSpPr txBox="1"/>
          <p:nvPr/>
        </p:nvSpPr>
        <p:spPr>
          <a:xfrm>
            <a:off x="941510" y="5257800"/>
            <a:ext cx="15445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33CC"/>
                </a:solidFill>
                <a:latin typeface="Calibri"/>
                <a:ea typeface="Calibri"/>
                <a:cs typeface="Calibri"/>
                <a:sym typeface="Calibri"/>
              </a:rPr>
              <a:t>Generalization</a:t>
            </a:r>
            <a:endParaRPr/>
          </a:p>
        </p:txBody>
      </p:sp>
      <p:sp>
        <p:nvSpPr>
          <p:cNvPr id="103" name="Google Shape;103;p2"/>
          <p:cNvSpPr txBox="1"/>
          <p:nvPr/>
        </p:nvSpPr>
        <p:spPr>
          <a:xfrm>
            <a:off x="5019902" y="6209091"/>
            <a:ext cx="21403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33CC"/>
                </a:solidFill>
                <a:latin typeface="Calibri"/>
                <a:ea typeface="Calibri"/>
                <a:cs typeface="Calibri"/>
                <a:sym typeface="Calibri"/>
              </a:rPr>
              <a:t>Dependency: “uses” </a:t>
            </a:r>
            <a:endParaRPr/>
          </a:p>
        </p:txBody>
      </p:sp>
      <p:sp>
        <p:nvSpPr>
          <p:cNvPr id="104" name="Google Shape;104;p2"/>
          <p:cNvSpPr txBox="1"/>
          <p:nvPr/>
        </p:nvSpPr>
        <p:spPr>
          <a:xfrm>
            <a:off x="4601547" y="4345317"/>
            <a:ext cx="34347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33CC"/>
                </a:solidFill>
                <a:latin typeface="Calibri"/>
                <a:ea typeface="Calibri"/>
                <a:cs typeface="Calibri"/>
                <a:sym typeface="Calibri"/>
              </a:rPr>
              <a:t>Composition: “is entirely made of”</a:t>
            </a:r>
            <a:endParaRPr/>
          </a:p>
        </p:txBody>
      </p:sp>
      <p:sp>
        <p:nvSpPr>
          <p:cNvPr id="105" name="Google Shape;105;p2"/>
          <p:cNvSpPr txBox="1"/>
          <p:nvPr/>
        </p:nvSpPr>
        <p:spPr>
          <a:xfrm>
            <a:off x="4856300" y="2465991"/>
            <a:ext cx="2467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33CC"/>
                </a:solidFill>
                <a:latin typeface="Calibri"/>
                <a:ea typeface="Calibri"/>
                <a:cs typeface="Calibri"/>
                <a:sym typeface="Calibri"/>
              </a:rPr>
              <a:t>Aggregation: “is part of”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0"/>
          <p:cNvPicPr preferRelativeResize="0"/>
          <p:nvPr/>
        </p:nvPicPr>
        <p:blipFill rotWithShape="1">
          <a:blip r:embed="rId3">
            <a:alphaModFix/>
          </a:blip>
          <a:srcRect l="16813" t="19340" r="48324" b="26154"/>
          <a:stretch/>
        </p:blipFill>
        <p:spPr>
          <a:xfrm>
            <a:off x="76200" y="121596"/>
            <a:ext cx="7209867" cy="6340594"/>
          </a:xfrm>
          <a:prstGeom prst="rect">
            <a:avLst/>
          </a:prstGeom>
          <a:noFill/>
          <a:ln>
            <a:noFill/>
          </a:ln>
        </p:spPr>
      </p:pic>
      <p:pic>
        <p:nvPicPr>
          <p:cNvPr id="304" name="Google Shape;304;p20"/>
          <p:cNvPicPr preferRelativeResize="0"/>
          <p:nvPr/>
        </p:nvPicPr>
        <p:blipFill rotWithShape="1">
          <a:blip r:embed="rId4">
            <a:alphaModFix/>
          </a:blip>
          <a:srcRect l="17307" t="18608" r="60605" b="17216"/>
          <a:stretch/>
        </p:blipFill>
        <p:spPr>
          <a:xfrm>
            <a:off x="5393987" y="240764"/>
            <a:ext cx="3733800" cy="61022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21"/>
          <p:cNvPicPr preferRelativeResize="0"/>
          <p:nvPr/>
        </p:nvPicPr>
        <p:blipFill rotWithShape="1">
          <a:blip r:embed="rId3">
            <a:alphaModFix/>
          </a:blip>
          <a:srcRect l="15576" t="8644" r="31016" b="9011"/>
          <a:stretch/>
        </p:blipFill>
        <p:spPr>
          <a:xfrm>
            <a:off x="1143000" y="250241"/>
            <a:ext cx="7267470" cy="63029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22"/>
          <p:cNvPicPr preferRelativeResize="0"/>
          <p:nvPr/>
        </p:nvPicPr>
        <p:blipFill rotWithShape="1">
          <a:blip r:embed="rId3">
            <a:alphaModFix/>
          </a:blip>
          <a:srcRect l="17143" t="9377" r="58379" b="9304"/>
          <a:stretch/>
        </p:blipFill>
        <p:spPr>
          <a:xfrm>
            <a:off x="0" y="228600"/>
            <a:ext cx="3474217" cy="6492223"/>
          </a:xfrm>
          <a:prstGeom prst="rect">
            <a:avLst/>
          </a:prstGeom>
          <a:noFill/>
          <a:ln>
            <a:noFill/>
          </a:ln>
        </p:spPr>
      </p:pic>
      <p:pic>
        <p:nvPicPr>
          <p:cNvPr id="315" name="Google Shape;315;p22"/>
          <p:cNvPicPr preferRelativeResize="0"/>
          <p:nvPr/>
        </p:nvPicPr>
        <p:blipFill rotWithShape="1">
          <a:blip r:embed="rId4">
            <a:alphaModFix/>
          </a:blip>
          <a:srcRect l="16539" t="23297" r="55934" b="15164"/>
          <a:stretch/>
        </p:blipFill>
        <p:spPr>
          <a:xfrm>
            <a:off x="3733800" y="228600"/>
            <a:ext cx="4724400" cy="59408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23"/>
          <p:cNvPicPr preferRelativeResize="0"/>
          <p:nvPr/>
        </p:nvPicPr>
        <p:blipFill rotWithShape="1">
          <a:blip r:embed="rId3">
            <a:alphaModFix/>
          </a:blip>
          <a:srcRect l="16731" t="17875" r="54917" b="16189"/>
          <a:stretch/>
        </p:blipFill>
        <p:spPr>
          <a:xfrm>
            <a:off x="76200" y="304800"/>
            <a:ext cx="4427050" cy="5791200"/>
          </a:xfrm>
          <a:prstGeom prst="rect">
            <a:avLst/>
          </a:prstGeom>
          <a:noFill/>
          <a:ln>
            <a:noFill/>
          </a:ln>
        </p:spPr>
      </p:pic>
      <p:pic>
        <p:nvPicPr>
          <p:cNvPr id="321" name="Google Shape;321;p23"/>
          <p:cNvPicPr preferRelativeResize="0"/>
          <p:nvPr/>
        </p:nvPicPr>
        <p:blipFill rotWithShape="1">
          <a:blip r:embed="rId4">
            <a:alphaModFix/>
          </a:blip>
          <a:srcRect l="16869" t="29449" r="52060" b="35275"/>
          <a:stretch/>
        </p:blipFill>
        <p:spPr>
          <a:xfrm>
            <a:off x="4518322" y="329920"/>
            <a:ext cx="4375673" cy="27942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24"/>
          <p:cNvPicPr preferRelativeResize="0"/>
          <p:nvPr/>
        </p:nvPicPr>
        <p:blipFill rotWithShape="1">
          <a:blip r:embed="rId3">
            <a:alphaModFix/>
          </a:blip>
          <a:srcRect l="16236" t="10549" r="48242" b="5055"/>
          <a:stretch/>
        </p:blipFill>
        <p:spPr>
          <a:xfrm>
            <a:off x="152400" y="76200"/>
            <a:ext cx="5105400" cy="68229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5"/>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Consequences</a:t>
            </a:r>
            <a:endParaRPr/>
          </a:p>
        </p:txBody>
      </p:sp>
      <p:sp>
        <p:nvSpPr>
          <p:cNvPr id="332" name="Google Shape;332;p25"/>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US"/>
              <a:t>Isolates the concrete class</a:t>
            </a:r>
            <a:endParaRPr/>
          </a:p>
          <a:p>
            <a:pPr marL="171450" lvl="0" indent="-171450" algn="l" rtl="0">
              <a:lnSpc>
                <a:spcPct val="90000"/>
              </a:lnSpc>
              <a:spcBef>
                <a:spcPts val="750"/>
              </a:spcBef>
              <a:spcAft>
                <a:spcPts val="0"/>
              </a:spcAft>
              <a:buClr>
                <a:schemeClr val="dk1"/>
              </a:buClr>
              <a:buSzPts val="2100"/>
              <a:buChar char="•"/>
            </a:pPr>
            <a:r>
              <a:rPr lang="en-US"/>
              <a:t>Makes exchanging product family easy</a:t>
            </a:r>
            <a:endParaRPr/>
          </a:p>
          <a:p>
            <a:pPr marL="171450" lvl="0" indent="-171450" algn="l" rtl="0">
              <a:lnSpc>
                <a:spcPct val="90000"/>
              </a:lnSpc>
              <a:spcBef>
                <a:spcPts val="750"/>
              </a:spcBef>
              <a:spcAft>
                <a:spcPts val="0"/>
              </a:spcAft>
              <a:buClr>
                <a:schemeClr val="dk1"/>
              </a:buClr>
              <a:buSzPts val="2100"/>
              <a:buChar char="•"/>
            </a:pPr>
            <a:r>
              <a:rPr lang="en-US"/>
              <a:t>Promotes consistency among products</a:t>
            </a:r>
            <a:endParaRPr/>
          </a:p>
          <a:p>
            <a:pPr marL="171450" lvl="0" indent="-171450" algn="l" rtl="0">
              <a:lnSpc>
                <a:spcPct val="90000"/>
              </a:lnSpc>
              <a:spcBef>
                <a:spcPts val="750"/>
              </a:spcBef>
              <a:spcAft>
                <a:spcPts val="0"/>
              </a:spcAft>
              <a:buClr>
                <a:schemeClr val="dk1"/>
              </a:buClr>
              <a:buSzPts val="2100"/>
              <a:buChar char="•"/>
            </a:pPr>
            <a:r>
              <a:rPr lang="en-US"/>
              <a:t>Abstract Factory design pattern provides approach to code for interface rather than implementation.</a:t>
            </a:r>
            <a:endParaRPr/>
          </a:p>
          <a:p>
            <a:pPr marL="171450" lvl="0" indent="-171450" algn="l" rtl="0">
              <a:lnSpc>
                <a:spcPct val="90000"/>
              </a:lnSpc>
              <a:spcBef>
                <a:spcPts val="750"/>
              </a:spcBef>
              <a:spcAft>
                <a:spcPts val="0"/>
              </a:spcAft>
              <a:buClr>
                <a:schemeClr val="dk1"/>
              </a:buClr>
              <a:buSzPts val="2100"/>
              <a:buChar char="•"/>
            </a:pPr>
            <a:r>
              <a:rPr lang="en-US"/>
              <a:t>Abstract Factory pattern is “factory of factories” and can be easily extended to accommodate more products.</a:t>
            </a:r>
            <a:endParaRPr/>
          </a:p>
          <a:p>
            <a:pPr marL="171450" lvl="0" indent="-171450" algn="l" rtl="0">
              <a:lnSpc>
                <a:spcPct val="90000"/>
              </a:lnSpc>
              <a:spcBef>
                <a:spcPts val="750"/>
              </a:spcBef>
              <a:spcAft>
                <a:spcPts val="0"/>
              </a:spcAft>
              <a:buClr>
                <a:schemeClr val="dk1"/>
              </a:buClr>
              <a:buSzPts val="2100"/>
              <a:buChar char="•"/>
            </a:pPr>
            <a:r>
              <a:rPr lang="en-US"/>
              <a:t>Abstract Factory pattern is robust and avoid conditional logic of Factory pattern.</a:t>
            </a:r>
            <a:endParaRPr/>
          </a:p>
          <a:p>
            <a:pPr marL="171450" lvl="0" indent="-171450" algn="l" rtl="0">
              <a:lnSpc>
                <a:spcPct val="90000"/>
              </a:lnSpc>
              <a:spcBef>
                <a:spcPts val="750"/>
              </a:spcBef>
              <a:spcAft>
                <a:spcPts val="0"/>
              </a:spcAft>
              <a:buClr>
                <a:schemeClr val="dk1"/>
              </a:buClr>
              <a:buSzPts val="2100"/>
              <a:buChar char="•"/>
            </a:pPr>
            <a:r>
              <a:rPr lang="en-US"/>
              <a:t>Supporting new types of products is difficult</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6"/>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Singleton</a:t>
            </a:r>
            <a:endParaRPr/>
          </a:p>
        </p:txBody>
      </p:sp>
      <p:graphicFrame>
        <p:nvGraphicFramePr>
          <p:cNvPr id="338" name="Google Shape;338;p26"/>
          <p:cNvGraphicFramePr/>
          <p:nvPr/>
        </p:nvGraphicFramePr>
        <p:xfrm>
          <a:off x="628650" y="1371600"/>
          <a:ext cx="3000000" cy="3000000"/>
        </p:xfrm>
        <a:graphic>
          <a:graphicData uri="http://schemas.openxmlformats.org/drawingml/2006/table">
            <a:tbl>
              <a:tblPr firstRow="1" bandRow="1">
                <a:noFill/>
                <a:tableStyleId>{27581712-1A36-48FB-871A-3B8A545A76F3}</a:tableStyleId>
              </a:tblPr>
              <a:tblGrid>
                <a:gridCol w="2281325">
                  <a:extLst>
                    <a:ext uri="{9D8B030D-6E8A-4147-A177-3AD203B41FA5}">
                      <a16:colId xmlns:a16="http://schemas.microsoft.com/office/drawing/2014/main" val="20000"/>
                    </a:ext>
                  </a:extLst>
                </a:gridCol>
                <a:gridCol w="5395825">
                  <a:extLst>
                    <a:ext uri="{9D8B030D-6E8A-4147-A177-3AD203B41FA5}">
                      <a16:colId xmlns:a16="http://schemas.microsoft.com/office/drawing/2014/main" val="20001"/>
                    </a:ext>
                  </a:extLst>
                </a:gridCol>
              </a:tblGrid>
              <a:tr h="1613450">
                <a:tc>
                  <a:txBody>
                    <a:bodyPr/>
                    <a:lstStyle/>
                    <a:p>
                      <a:pPr marL="0" marR="0" lvl="0" indent="0" algn="l" rtl="0">
                        <a:spcBef>
                          <a:spcPts val="0"/>
                        </a:spcBef>
                        <a:spcAft>
                          <a:spcPts val="0"/>
                        </a:spcAft>
                        <a:buNone/>
                      </a:pPr>
                      <a:r>
                        <a:rPr lang="en-US" sz="2400" b="0"/>
                        <a:t>Intent</a:t>
                      </a:r>
                      <a:endParaRPr/>
                    </a:p>
                  </a:txBody>
                  <a:tcPr marL="91450" marR="91450" marT="45725" marB="45725">
                    <a:solidFill>
                      <a:srgbClr val="BBD6EE"/>
                    </a:solidFill>
                  </a:tcPr>
                </a:tc>
                <a:tc>
                  <a:txBody>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Ensure a class has only one instance, and provide a global point of access to it.</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Encapsulated "just-in-time initialization" or "initialization on first use".</a:t>
                      </a:r>
                      <a:endParaRPr sz="1350"/>
                    </a:p>
                  </a:txBody>
                  <a:tcPr marL="91450" marR="91450" marT="45725" marB="45725">
                    <a:solidFill>
                      <a:schemeClr val="lt1"/>
                    </a:solidFill>
                  </a:tcPr>
                </a:tc>
                <a:extLst>
                  <a:ext uri="{0D108BD9-81ED-4DB2-BD59-A6C34878D82A}">
                    <a16:rowId xmlns:a16="http://schemas.microsoft.com/office/drawing/2014/main" val="10000"/>
                  </a:ext>
                </a:extLst>
              </a:tr>
              <a:tr h="2425150">
                <a:tc>
                  <a:txBody>
                    <a:bodyPr/>
                    <a:lstStyle/>
                    <a:p>
                      <a:pPr marL="0" marR="0" lvl="0" indent="0" algn="l" rtl="0">
                        <a:spcBef>
                          <a:spcPts val="0"/>
                        </a:spcBef>
                        <a:spcAft>
                          <a:spcPts val="0"/>
                        </a:spcAft>
                        <a:buNone/>
                      </a:pPr>
                      <a:r>
                        <a:rPr lang="en-US" sz="2400" b="0"/>
                        <a:t>Problem</a:t>
                      </a:r>
                      <a:endParaRPr/>
                    </a:p>
                  </a:txBody>
                  <a:tcPr marL="91450" marR="91450" marT="45725" marB="45725">
                    <a:solidFill>
                      <a:srgbClr val="BBD6EE"/>
                    </a:solidFill>
                  </a:tcPr>
                </a:tc>
                <a:tc>
                  <a:txBody>
                    <a:bodyPr/>
                    <a:lstStyle/>
                    <a:p>
                      <a:pPr marL="285750" marR="0" lvl="0" indent="-285750" algn="l" rtl="0">
                        <a:spcBef>
                          <a:spcPts val="0"/>
                        </a:spcBef>
                        <a:spcAft>
                          <a:spcPts val="0"/>
                        </a:spcAft>
                        <a:buClr>
                          <a:schemeClr val="dk1"/>
                        </a:buClr>
                        <a:buSzPts val="2000"/>
                        <a:buFont typeface="Arial"/>
                        <a:buChar char="•"/>
                      </a:pPr>
                      <a:r>
                        <a:rPr lang="en-US" sz="2000"/>
                        <a:t>Application needs one, and only one, instance of an object. Additionally, lazy initialization and global access are necessary.</a:t>
                      </a:r>
                      <a:endParaRPr/>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7"/>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Solution</a:t>
            </a:r>
            <a:endParaRPr/>
          </a:p>
        </p:txBody>
      </p:sp>
      <p:grpSp>
        <p:nvGrpSpPr>
          <p:cNvPr id="344" name="Google Shape;344;p27"/>
          <p:cNvGrpSpPr/>
          <p:nvPr/>
        </p:nvGrpSpPr>
        <p:grpSpPr>
          <a:xfrm>
            <a:off x="2438402" y="1981200"/>
            <a:ext cx="4876800" cy="1295400"/>
            <a:chOff x="6092889" y="3733800"/>
            <a:chExt cx="2828265" cy="809820"/>
          </a:xfrm>
        </p:grpSpPr>
        <p:sp>
          <p:nvSpPr>
            <p:cNvPr id="345" name="Google Shape;345;p27"/>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800000"/>
                  </a:solidFill>
                  <a:latin typeface="Calibri"/>
                  <a:ea typeface="Calibri"/>
                  <a:cs typeface="Calibri"/>
                  <a:sym typeface="Calibri"/>
                </a:rPr>
                <a:t>SingletonClass</a:t>
              </a:r>
              <a:endParaRPr sz="3200" b="1">
                <a:solidFill>
                  <a:srgbClr val="800000"/>
                </a:solidFill>
                <a:latin typeface="Calibri"/>
                <a:ea typeface="Calibri"/>
                <a:cs typeface="Calibri"/>
                <a:sym typeface="Calibri"/>
              </a:endParaRPr>
            </a:p>
          </p:txBody>
        </p:sp>
        <p:sp>
          <p:nvSpPr>
            <p:cNvPr id="346" name="Google Shape;346;p27"/>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 </a:t>
              </a:r>
              <a:r>
                <a:rPr lang="en-US" sz="2000" b="1" u="sng">
                  <a:solidFill>
                    <a:schemeClr val="dk1"/>
                  </a:solidFill>
                  <a:latin typeface="Courier New"/>
                  <a:ea typeface="Courier New"/>
                  <a:cs typeface="Courier New"/>
                  <a:sym typeface="Courier New"/>
                </a:rPr>
                <a:t>instance: SingletonClass</a:t>
              </a:r>
              <a:endParaRPr sz="2000" b="1" u="sng">
                <a:solidFill>
                  <a:schemeClr val="dk1"/>
                </a:solidFill>
                <a:latin typeface="Courier New"/>
                <a:ea typeface="Courier New"/>
                <a:cs typeface="Courier New"/>
                <a:sym typeface="Courier New"/>
              </a:endParaRPr>
            </a:p>
          </p:txBody>
        </p:sp>
      </p:grpSp>
      <p:sp>
        <p:nvSpPr>
          <p:cNvPr id="347" name="Google Shape;347;p27"/>
          <p:cNvSpPr/>
          <p:nvPr/>
        </p:nvSpPr>
        <p:spPr>
          <a:xfrm>
            <a:off x="2438400" y="3276600"/>
            <a:ext cx="4876802" cy="12954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 SingletonClass()</a:t>
            </a:r>
            <a:endParaRPr/>
          </a:p>
          <a:p>
            <a:pPr marL="0" marR="0" lvl="0" indent="0" algn="l" rtl="0">
              <a:spcBef>
                <a:spcPts val="0"/>
              </a:spcBef>
              <a:spcAft>
                <a:spcPts val="0"/>
              </a:spcAft>
              <a:buNone/>
            </a:pPr>
            <a:r>
              <a:rPr lang="en-US" sz="2000" b="1" u="sng">
                <a:solidFill>
                  <a:schemeClr val="dk1"/>
                </a:solidFill>
                <a:latin typeface="Courier New"/>
                <a:ea typeface="Courier New"/>
                <a:cs typeface="Courier New"/>
                <a:sym typeface="Courier New"/>
              </a:rPr>
              <a:t>+ getInstance(): SingletonClass</a:t>
            </a:r>
            <a:endParaRPr sz="2000" b="1" u="sng">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Example: DB Connection Manger</a:t>
            </a:r>
            <a:endParaRPr/>
          </a:p>
        </p:txBody>
      </p:sp>
      <p:sp>
        <p:nvSpPr>
          <p:cNvPr id="353" name="Google Shape;353;p28"/>
          <p:cNvSpPr txBox="1">
            <a:spLocks noGrp="1"/>
          </p:cNvSpPr>
          <p:nvPr>
            <p:ph type="body" idx="1"/>
          </p:nvPr>
        </p:nvSpPr>
        <p:spPr>
          <a:xfrm>
            <a:off x="457200" y="971548"/>
            <a:ext cx="8458200" cy="5353051"/>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en-US" b="1" dirty="0">
                <a:latin typeface="Courier New"/>
                <a:ea typeface="Courier New"/>
                <a:cs typeface="Courier New"/>
                <a:sym typeface="Courier New"/>
              </a:rPr>
              <a:t>public class </a:t>
            </a:r>
            <a:r>
              <a:rPr lang="en-US" b="1" dirty="0" err="1">
                <a:latin typeface="Courier New"/>
                <a:ea typeface="Courier New"/>
                <a:cs typeface="Courier New"/>
                <a:sym typeface="Courier New"/>
              </a:rPr>
              <a:t>DbConnection</a:t>
            </a:r>
            <a:r>
              <a:rPr lang="en-US" b="1" dirty="0">
                <a:latin typeface="Courier New"/>
                <a:ea typeface="Courier New"/>
                <a:cs typeface="Courier New"/>
                <a:sym typeface="Courier New"/>
              </a:rPr>
              <a:t>{</a:t>
            </a:r>
            <a:endParaRPr dirty="0"/>
          </a:p>
          <a:p>
            <a:pPr marL="0" lvl="0" indent="0" algn="l" rtl="0">
              <a:lnSpc>
                <a:spcPct val="90000"/>
              </a:lnSpc>
              <a:spcBef>
                <a:spcPts val="750"/>
              </a:spcBef>
              <a:spcAft>
                <a:spcPts val="0"/>
              </a:spcAft>
              <a:buClr>
                <a:schemeClr val="dk1"/>
              </a:buClr>
              <a:buSzPct val="100000"/>
              <a:buNone/>
            </a:pPr>
            <a:endParaRPr b="1" dirty="0">
              <a:latin typeface="Courier New"/>
              <a:ea typeface="Courier New"/>
              <a:cs typeface="Courier New"/>
              <a:sym typeface="Courier New"/>
            </a:endParaRPr>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private static </a:t>
            </a:r>
            <a:r>
              <a:rPr lang="en-US" b="1" dirty="0" err="1">
                <a:latin typeface="Courier New"/>
                <a:ea typeface="Courier New"/>
                <a:cs typeface="Courier New"/>
                <a:sym typeface="Courier New"/>
              </a:rPr>
              <a:t>DbConnection</a:t>
            </a:r>
            <a:r>
              <a:rPr lang="en-US" b="1" dirty="0">
                <a:latin typeface="Courier New"/>
                <a:ea typeface="Courier New"/>
                <a:cs typeface="Courier New"/>
                <a:sym typeface="Courier New"/>
              </a:rPr>
              <a:t> instance=null;</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private </a:t>
            </a:r>
            <a:r>
              <a:rPr lang="en-US" b="1" dirty="0" err="1">
                <a:latin typeface="Courier New"/>
                <a:ea typeface="Courier New"/>
                <a:cs typeface="Courier New"/>
                <a:sym typeface="Courier New"/>
              </a:rPr>
              <a:t>SQLConnection</a:t>
            </a:r>
            <a:r>
              <a:rPr lang="en-US" b="1" dirty="0">
                <a:latin typeface="Courier New"/>
                <a:ea typeface="Courier New"/>
                <a:cs typeface="Courier New"/>
                <a:sym typeface="Courier New"/>
              </a:rPr>
              <a:t> connection;</a:t>
            </a:r>
            <a:endParaRPr dirty="0"/>
          </a:p>
          <a:p>
            <a:pPr marL="0" lvl="0" indent="0" algn="l" rtl="0">
              <a:lnSpc>
                <a:spcPct val="90000"/>
              </a:lnSpc>
              <a:spcBef>
                <a:spcPts val="750"/>
              </a:spcBef>
              <a:spcAft>
                <a:spcPts val="0"/>
              </a:spcAft>
              <a:buClr>
                <a:schemeClr val="dk1"/>
              </a:buClr>
              <a:buSzPct val="100000"/>
              <a:buNone/>
            </a:pPr>
            <a:endParaRPr b="1" dirty="0">
              <a:latin typeface="Courier New"/>
              <a:ea typeface="Courier New"/>
              <a:cs typeface="Courier New"/>
              <a:sym typeface="Courier New"/>
            </a:endParaRPr>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private </a:t>
            </a:r>
            <a:r>
              <a:rPr lang="en-US" b="1" dirty="0" err="1">
                <a:latin typeface="Courier New"/>
                <a:ea typeface="Courier New"/>
                <a:cs typeface="Courier New"/>
                <a:sym typeface="Courier New"/>
              </a:rPr>
              <a:t>DbConnection</a:t>
            </a:r>
            <a:r>
              <a:rPr lang="en-US" b="1" dirty="0">
                <a:latin typeface="Courier New"/>
                <a:ea typeface="Courier New"/>
                <a:cs typeface="Courier New"/>
                <a:sym typeface="Courier New"/>
              </a:rPr>
              <a:t>() { </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connection = </a:t>
            </a:r>
            <a:r>
              <a:rPr lang="en-US" b="1" dirty="0" err="1">
                <a:latin typeface="Courier New"/>
                <a:ea typeface="Courier New"/>
                <a:cs typeface="Courier New"/>
                <a:sym typeface="Courier New"/>
              </a:rPr>
              <a:t>connectToDatabase</a:t>
            </a:r>
            <a:r>
              <a:rPr lang="en-US" b="1" dirty="0">
                <a:latin typeface="Courier New"/>
                <a:ea typeface="Courier New"/>
                <a:cs typeface="Courier New"/>
                <a:sym typeface="Courier New"/>
              </a:rPr>
              <a:t>(</a:t>
            </a:r>
            <a:r>
              <a:rPr lang="en-US" b="1" dirty="0" err="1">
                <a:latin typeface="Courier New"/>
                <a:ea typeface="Courier New"/>
                <a:cs typeface="Courier New"/>
                <a:sym typeface="Courier New"/>
              </a:rPr>
              <a:t>dbUser,dbPassword,dbName</a:t>
            </a:r>
            <a:r>
              <a:rPr lang="en-US" b="1" dirty="0">
                <a:latin typeface="Courier New"/>
                <a:ea typeface="Courier New"/>
                <a:cs typeface="Courier New"/>
                <a:sym typeface="Courier New"/>
              </a:rPr>
              <a:t>);</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a:t>
            </a:r>
            <a:endParaRPr dirty="0"/>
          </a:p>
          <a:p>
            <a:pPr marL="0" lvl="0" indent="0" algn="l" rtl="0">
              <a:lnSpc>
                <a:spcPct val="90000"/>
              </a:lnSpc>
              <a:spcBef>
                <a:spcPts val="750"/>
              </a:spcBef>
              <a:spcAft>
                <a:spcPts val="0"/>
              </a:spcAft>
              <a:buClr>
                <a:schemeClr val="dk1"/>
              </a:buClr>
              <a:buSzPct val="100000"/>
              <a:buNone/>
            </a:pPr>
            <a:endParaRPr b="1" dirty="0">
              <a:latin typeface="Courier New"/>
              <a:ea typeface="Courier New"/>
              <a:cs typeface="Courier New"/>
              <a:sym typeface="Courier New"/>
            </a:endParaRPr>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public static </a:t>
            </a:r>
            <a:r>
              <a:rPr lang="en-US" b="1" dirty="0" err="1">
                <a:latin typeface="Courier New"/>
                <a:ea typeface="Courier New"/>
                <a:cs typeface="Courier New"/>
                <a:sym typeface="Courier New"/>
              </a:rPr>
              <a:t>getDbConnection</a:t>
            </a:r>
            <a:r>
              <a:rPr lang="en-US" b="1" dirty="0">
                <a:latin typeface="Courier New"/>
                <a:ea typeface="Courier New"/>
                <a:cs typeface="Courier New"/>
                <a:sym typeface="Courier New"/>
              </a:rPr>
              <a:t>() {</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if (instance== null ) </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instance = new </a:t>
            </a:r>
            <a:r>
              <a:rPr lang="en-US" b="1" dirty="0" err="1">
                <a:latin typeface="Courier New"/>
                <a:ea typeface="Courier New"/>
                <a:cs typeface="Courier New"/>
                <a:sym typeface="Courier New"/>
              </a:rPr>
              <a:t>DbConnection</a:t>
            </a:r>
            <a:r>
              <a:rPr lang="en-US" b="1" dirty="0">
                <a:latin typeface="Courier New"/>
                <a:ea typeface="Courier New"/>
                <a:cs typeface="Courier New"/>
                <a:sym typeface="Courier New"/>
              </a:rPr>
              <a:t>() ;                           </a:t>
            </a:r>
            <a:endParaRPr dirty="0"/>
          </a:p>
          <a:p>
            <a:pPr marL="0" lvl="0" indent="0" algn="l" rtl="0">
              <a:lnSpc>
                <a:spcPct val="90000"/>
              </a:lnSpc>
              <a:spcBef>
                <a:spcPts val="750"/>
              </a:spcBef>
              <a:spcAft>
                <a:spcPts val="0"/>
              </a:spcAft>
              <a:buClr>
                <a:schemeClr val="dk1"/>
              </a:buClr>
              <a:buSzPct val="100000"/>
              <a:buNone/>
            </a:pPr>
            <a:endParaRPr b="1" dirty="0">
              <a:latin typeface="Courier New"/>
              <a:ea typeface="Courier New"/>
              <a:cs typeface="Courier New"/>
              <a:sym typeface="Courier New"/>
            </a:endParaRPr>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return instance;</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    }</a:t>
            </a:r>
            <a:endParaRPr dirty="0"/>
          </a:p>
          <a:p>
            <a:pPr marL="0" lvl="0" indent="0" algn="l" rtl="0">
              <a:lnSpc>
                <a:spcPct val="90000"/>
              </a:lnSpc>
              <a:spcBef>
                <a:spcPts val="750"/>
              </a:spcBef>
              <a:spcAft>
                <a:spcPts val="0"/>
              </a:spcAft>
              <a:buClr>
                <a:schemeClr val="dk1"/>
              </a:buClr>
              <a:buSzPct val="100000"/>
              <a:buNone/>
            </a:pPr>
            <a:r>
              <a:rPr lang="en-US" b="1" dirty="0">
                <a:latin typeface="Courier New"/>
                <a:ea typeface="Courier New"/>
                <a:cs typeface="Courier New"/>
                <a:sym typeface="Courier New"/>
              </a:rPr>
              <a:t>}</a:t>
            </a:r>
            <a:endParaRPr dirty="0"/>
          </a:p>
          <a:p>
            <a:pPr marL="0" lvl="0" indent="0" algn="l" rtl="0">
              <a:lnSpc>
                <a:spcPct val="90000"/>
              </a:lnSpc>
              <a:spcBef>
                <a:spcPts val="750"/>
              </a:spcBef>
              <a:spcAft>
                <a:spcPts val="0"/>
              </a:spcAft>
              <a:buClr>
                <a:schemeClr val="dk1"/>
              </a:buClr>
              <a:buSzPct val="100000"/>
              <a:buNone/>
            </a:pPr>
            <a:endParaRPr b="1" dirty="0">
              <a:latin typeface="Courier New"/>
              <a:ea typeface="Courier New"/>
              <a:cs typeface="Courier New"/>
              <a:sym typeface="Courier New"/>
            </a:endParaRPr>
          </a:p>
          <a:p>
            <a:pPr marL="0" lvl="0" indent="0" algn="l" rtl="0">
              <a:lnSpc>
                <a:spcPct val="90000"/>
              </a:lnSpc>
              <a:spcBef>
                <a:spcPts val="750"/>
              </a:spcBef>
              <a:spcAft>
                <a:spcPts val="0"/>
              </a:spcAft>
              <a:buClr>
                <a:srgbClr val="0033CC"/>
              </a:buClr>
              <a:buSzPct val="100000"/>
              <a:buNone/>
            </a:pPr>
            <a:r>
              <a:rPr lang="en-US" b="1" dirty="0" err="1">
                <a:solidFill>
                  <a:srgbClr val="0033CC"/>
                </a:solidFill>
                <a:latin typeface="Courier New"/>
                <a:ea typeface="Courier New"/>
                <a:cs typeface="Courier New"/>
                <a:sym typeface="Courier New"/>
              </a:rPr>
              <a:t>DbConnection</a:t>
            </a:r>
            <a:r>
              <a:rPr lang="en-US" b="1" dirty="0">
                <a:solidFill>
                  <a:srgbClr val="0033CC"/>
                </a:solidFill>
                <a:latin typeface="Courier New"/>
                <a:ea typeface="Courier New"/>
                <a:cs typeface="Courier New"/>
                <a:sym typeface="Courier New"/>
              </a:rPr>
              <a:t> connection=</a:t>
            </a:r>
            <a:r>
              <a:rPr lang="en-US" b="1" dirty="0" err="1">
                <a:solidFill>
                  <a:srgbClr val="0033CC"/>
                </a:solidFill>
                <a:latin typeface="Courier New"/>
                <a:ea typeface="Courier New"/>
                <a:cs typeface="Courier New"/>
                <a:sym typeface="Courier New"/>
              </a:rPr>
              <a:t>DbConnection.getDbConnection</a:t>
            </a:r>
            <a:r>
              <a:rPr lang="en-US" b="1" dirty="0">
                <a:solidFill>
                  <a:srgbClr val="0033CC"/>
                </a:solidFill>
                <a:latin typeface="Courier New"/>
                <a:ea typeface="Courier New"/>
                <a:cs typeface="Courier New"/>
                <a:sym typeface="Courier New"/>
              </a:rPr>
              <a:t>();</a:t>
            </a:r>
            <a:endParaRPr dirty="0"/>
          </a:p>
        </p:txBody>
      </p:sp>
      <p:sp>
        <p:nvSpPr>
          <p:cNvPr id="2" name="TextBox 1">
            <a:extLst>
              <a:ext uri="{FF2B5EF4-FFF2-40B4-BE49-F238E27FC236}">
                <a16:creationId xmlns:a16="http://schemas.microsoft.com/office/drawing/2014/main" id="{F37AD494-088D-4147-BBCC-746219867582}"/>
              </a:ext>
            </a:extLst>
          </p:cNvPr>
          <p:cNvSpPr txBox="1"/>
          <p:nvPr/>
        </p:nvSpPr>
        <p:spPr>
          <a:xfrm>
            <a:off x="6590581" y="3631721"/>
            <a:ext cx="2009955" cy="523220"/>
          </a:xfrm>
          <a:prstGeom prst="rect">
            <a:avLst/>
          </a:prstGeom>
          <a:noFill/>
        </p:spPr>
        <p:txBody>
          <a:bodyPr wrap="square" rtlCol="0">
            <a:spAutoFit/>
          </a:bodyPr>
          <a:lstStyle/>
          <a:p>
            <a:r>
              <a:rPr lang="en-US" dirty="0"/>
              <a:t>See video on </a:t>
            </a:r>
            <a:r>
              <a:rPr lang="en-US" dirty="0" err="1"/>
              <a:t>yt</a:t>
            </a:r>
            <a:r>
              <a:rPr lang="en-US" dirty="0"/>
              <a:t> </a:t>
            </a:r>
            <a:r>
              <a:rPr lang="en-US" dirty="0" err="1"/>
              <a:t>Geekific</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Consequences</a:t>
            </a:r>
            <a:endParaRPr/>
          </a:p>
        </p:txBody>
      </p:sp>
      <p:sp>
        <p:nvSpPr>
          <p:cNvPr id="359" name="Google Shape;359;p29"/>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US"/>
              <a:t>Controlled access to sole instance</a:t>
            </a:r>
            <a:endParaRPr/>
          </a:p>
          <a:p>
            <a:pPr marL="171450" lvl="0" indent="-38100" algn="l" rtl="0">
              <a:lnSpc>
                <a:spcPct val="90000"/>
              </a:lnSpc>
              <a:spcBef>
                <a:spcPts val="750"/>
              </a:spcBef>
              <a:spcAft>
                <a:spcPts val="0"/>
              </a:spcAft>
              <a:buClr>
                <a:schemeClr val="dk1"/>
              </a:buClr>
              <a:buSzPts val="2100"/>
              <a:buNone/>
            </a:pPr>
            <a:endParaRPr/>
          </a:p>
          <a:p>
            <a:pPr marL="171450" lvl="0" indent="-171450" algn="l" rtl="0">
              <a:lnSpc>
                <a:spcPct val="90000"/>
              </a:lnSpc>
              <a:spcBef>
                <a:spcPts val="750"/>
              </a:spcBef>
              <a:spcAft>
                <a:spcPts val="0"/>
              </a:spcAft>
              <a:buClr>
                <a:schemeClr val="dk1"/>
              </a:buClr>
              <a:buSzPts val="2100"/>
              <a:buChar char="•"/>
            </a:pPr>
            <a:r>
              <a:rPr lang="en-US"/>
              <a:t>Reduced namespace</a:t>
            </a:r>
            <a:endParaRPr/>
          </a:p>
          <a:p>
            <a:pPr marL="171450" lvl="0" indent="-38100" algn="l" rtl="0">
              <a:lnSpc>
                <a:spcPct val="90000"/>
              </a:lnSpc>
              <a:spcBef>
                <a:spcPts val="750"/>
              </a:spcBef>
              <a:spcAft>
                <a:spcPts val="0"/>
              </a:spcAft>
              <a:buClr>
                <a:schemeClr val="dk1"/>
              </a:buClr>
              <a:buSzPts val="2100"/>
              <a:buNone/>
            </a:pPr>
            <a:endParaRPr/>
          </a:p>
          <a:p>
            <a:pPr marL="171450" lvl="0" indent="-171450" algn="l" rtl="0">
              <a:lnSpc>
                <a:spcPct val="90000"/>
              </a:lnSpc>
              <a:spcBef>
                <a:spcPts val="750"/>
              </a:spcBef>
              <a:spcAft>
                <a:spcPts val="0"/>
              </a:spcAft>
              <a:buClr>
                <a:schemeClr val="dk1"/>
              </a:buClr>
              <a:buSzPts val="2100"/>
              <a:buChar char="•"/>
            </a:pPr>
            <a:r>
              <a:rPr lang="en-US"/>
              <a:t>Permits variable number of instances</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Creational Patterns to be Covered</a:t>
            </a:r>
            <a:endParaRPr/>
          </a:p>
        </p:txBody>
      </p:sp>
      <p:sp>
        <p:nvSpPr>
          <p:cNvPr id="111" name="Google Shape;111;p3"/>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p>
            <a:pPr marL="514350" lvl="1" indent="-177800" algn="l" rtl="0">
              <a:lnSpc>
                <a:spcPct val="90000"/>
              </a:lnSpc>
              <a:spcBef>
                <a:spcPts val="0"/>
              </a:spcBef>
              <a:spcAft>
                <a:spcPts val="0"/>
              </a:spcAft>
              <a:buClr>
                <a:schemeClr val="dk1"/>
              </a:buClr>
              <a:buSzPts val="2800"/>
              <a:buChar char="ꟷ"/>
            </a:pPr>
            <a:r>
              <a:rPr lang="en-US" sz="2800"/>
              <a:t>Factory method</a:t>
            </a:r>
            <a:endParaRPr/>
          </a:p>
          <a:p>
            <a:pPr marL="514350" lvl="1" indent="-177800" algn="l" rtl="0">
              <a:lnSpc>
                <a:spcPct val="90000"/>
              </a:lnSpc>
              <a:spcBef>
                <a:spcPts val="375"/>
              </a:spcBef>
              <a:spcAft>
                <a:spcPts val="0"/>
              </a:spcAft>
              <a:buClr>
                <a:schemeClr val="dk1"/>
              </a:buClr>
              <a:buSzPts val="2800"/>
              <a:buChar char="ꟷ"/>
            </a:pPr>
            <a:r>
              <a:rPr lang="en-US" sz="2800"/>
              <a:t>Abstract factory</a:t>
            </a:r>
            <a:endParaRPr/>
          </a:p>
          <a:p>
            <a:pPr marL="514350" lvl="1" indent="-177800" algn="l" rtl="0">
              <a:lnSpc>
                <a:spcPct val="90000"/>
              </a:lnSpc>
              <a:spcBef>
                <a:spcPts val="375"/>
              </a:spcBef>
              <a:spcAft>
                <a:spcPts val="0"/>
              </a:spcAft>
              <a:buClr>
                <a:schemeClr val="dk1"/>
              </a:buClr>
              <a:buSzPts val="2800"/>
              <a:buChar char="ꟷ"/>
            </a:pPr>
            <a:r>
              <a:rPr lang="en-US" sz="2800"/>
              <a:t>Builder</a:t>
            </a:r>
            <a:endParaRPr/>
          </a:p>
          <a:p>
            <a:pPr marL="514350" lvl="1" indent="-177800" algn="l" rtl="0">
              <a:lnSpc>
                <a:spcPct val="90000"/>
              </a:lnSpc>
              <a:spcBef>
                <a:spcPts val="375"/>
              </a:spcBef>
              <a:spcAft>
                <a:spcPts val="0"/>
              </a:spcAft>
              <a:buClr>
                <a:schemeClr val="dk1"/>
              </a:buClr>
              <a:buSzPts val="2800"/>
              <a:buChar char="ꟷ"/>
            </a:pPr>
            <a:r>
              <a:rPr lang="en-US" sz="2800"/>
              <a:t>Singleton</a:t>
            </a:r>
            <a:endParaRPr sz="2800"/>
          </a:p>
          <a:p>
            <a:pPr marL="171450" lvl="0" indent="0" algn="l" rtl="0">
              <a:lnSpc>
                <a:spcPct val="90000"/>
              </a:lnSpc>
              <a:spcBef>
                <a:spcPts val="750"/>
              </a:spcBef>
              <a:spcAft>
                <a:spcPts val="0"/>
              </a:spcAft>
              <a:buClr>
                <a:schemeClr val="dk1"/>
              </a:buClr>
              <a:buSzPts val="2800"/>
              <a:buNone/>
            </a:pPr>
            <a:endParaRPr sz="2800"/>
          </a:p>
        </p:txBody>
      </p:sp>
      <p:sp>
        <p:nvSpPr>
          <p:cNvPr id="112" name="Google Shape;112;p3"/>
          <p:cNvSpPr txBox="1"/>
          <p:nvPr/>
        </p:nvSpPr>
        <p:spPr>
          <a:xfrm>
            <a:off x="1219200" y="4038600"/>
            <a:ext cx="67818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1F3864"/>
                </a:solidFill>
                <a:latin typeface="Calibri"/>
                <a:ea typeface="Calibri"/>
                <a:cs typeface="Calibri"/>
                <a:sym typeface="Calibri"/>
              </a:rPr>
              <a:t>Examples taken from:</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https://www.tutorialspoint.com/design_pattern/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https://www.javatpoint.com/design-patterns-in-java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Builder</a:t>
            </a:r>
            <a:endParaRPr/>
          </a:p>
        </p:txBody>
      </p:sp>
      <p:graphicFrame>
        <p:nvGraphicFramePr>
          <p:cNvPr id="365" name="Google Shape;365;p30"/>
          <p:cNvGraphicFramePr/>
          <p:nvPr/>
        </p:nvGraphicFramePr>
        <p:xfrm>
          <a:off x="628650" y="1371600"/>
          <a:ext cx="7677150" cy="4345400"/>
        </p:xfrm>
        <a:graphic>
          <a:graphicData uri="http://schemas.openxmlformats.org/drawingml/2006/table">
            <a:tbl>
              <a:tblPr firstRow="1" bandRow="1">
                <a:noFill/>
                <a:tableStyleId>{27581712-1A36-48FB-871A-3B8A545A76F3}</a:tableStyleId>
              </a:tblPr>
              <a:tblGrid>
                <a:gridCol w="2281325">
                  <a:extLst>
                    <a:ext uri="{9D8B030D-6E8A-4147-A177-3AD203B41FA5}">
                      <a16:colId xmlns:a16="http://schemas.microsoft.com/office/drawing/2014/main" val="20000"/>
                    </a:ext>
                  </a:extLst>
                </a:gridCol>
                <a:gridCol w="5395825">
                  <a:extLst>
                    <a:ext uri="{9D8B030D-6E8A-4147-A177-3AD203B41FA5}">
                      <a16:colId xmlns:a16="http://schemas.microsoft.com/office/drawing/2014/main" val="20001"/>
                    </a:ext>
                  </a:extLst>
                </a:gridCol>
              </a:tblGrid>
              <a:tr h="1613450">
                <a:tc>
                  <a:txBody>
                    <a:bodyPr/>
                    <a:lstStyle/>
                    <a:p>
                      <a:pPr marL="0" marR="0" lvl="0" indent="0" algn="l" rtl="0">
                        <a:spcBef>
                          <a:spcPts val="0"/>
                        </a:spcBef>
                        <a:spcAft>
                          <a:spcPts val="0"/>
                        </a:spcAft>
                        <a:buNone/>
                      </a:pPr>
                      <a:r>
                        <a:rPr lang="en-US" sz="2400" b="0"/>
                        <a:t>Intent</a:t>
                      </a:r>
                      <a:endParaRPr/>
                    </a:p>
                  </a:txBody>
                  <a:tcPr marL="91450" marR="91450" marT="45725" marB="45725">
                    <a:solidFill>
                      <a:srgbClr val="BBD6EE"/>
                    </a:solidFill>
                  </a:tcPr>
                </a:tc>
                <a:tc>
                  <a:txBody>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Separate the construction of a complex object from its representation so that the same construction process can create different representations.</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Parse a complex representation, create one of several targets.</a:t>
                      </a:r>
                      <a:endParaRPr sz="1350"/>
                    </a:p>
                  </a:txBody>
                  <a:tcPr marL="91450" marR="91450" marT="45725" marB="45725">
                    <a:solidFill>
                      <a:schemeClr val="lt1"/>
                    </a:solidFill>
                  </a:tcPr>
                </a:tc>
                <a:extLst>
                  <a:ext uri="{0D108BD9-81ED-4DB2-BD59-A6C34878D82A}">
                    <a16:rowId xmlns:a16="http://schemas.microsoft.com/office/drawing/2014/main" val="10000"/>
                  </a:ext>
                </a:extLst>
              </a:tr>
              <a:tr h="2425150">
                <a:tc>
                  <a:txBody>
                    <a:bodyPr/>
                    <a:lstStyle/>
                    <a:p>
                      <a:pPr marL="0" marR="0" lvl="0" indent="0" algn="l" rtl="0">
                        <a:spcBef>
                          <a:spcPts val="0"/>
                        </a:spcBef>
                        <a:spcAft>
                          <a:spcPts val="0"/>
                        </a:spcAft>
                        <a:buNone/>
                      </a:pPr>
                      <a:r>
                        <a:rPr lang="en-US" sz="2400" b="0"/>
                        <a:t>Problem</a:t>
                      </a:r>
                      <a:endParaRPr/>
                    </a:p>
                  </a:txBody>
                  <a:tcPr marL="91450" marR="91450" marT="45725" marB="45725">
                    <a:solidFill>
                      <a:srgbClr val="BBD6EE"/>
                    </a:solidFill>
                  </a:tcPr>
                </a:tc>
                <a:tc>
                  <a:txBody>
                    <a:bodyPr/>
                    <a:lstStyle/>
                    <a:p>
                      <a:pPr marL="285750" marR="0" lvl="0" indent="-285750" algn="l" rtl="0">
                        <a:spcBef>
                          <a:spcPts val="0"/>
                        </a:spcBef>
                        <a:spcAft>
                          <a:spcPts val="0"/>
                        </a:spcAft>
                        <a:buClr>
                          <a:schemeClr val="dk1"/>
                        </a:buClr>
                        <a:buSzPts val="2000"/>
                        <a:buFont typeface="Arial"/>
                        <a:buChar char="•"/>
                      </a:pPr>
                      <a:r>
                        <a:rPr lang="en-US" sz="2000"/>
                        <a:t>An application needs to create the elements of a complex aggregate. The specification for the aggregate exists on secondary storage and one of many representations needs to be built in primary storage.</a:t>
                      </a:r>
                      <a:endParaRPr/>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Solution</a:t>
            </a:r>
            <a:endParaRPr/>
          </a:p>
        </p:txBody>
      </p:sp>
      <p:pic>
        <p:nvPicPr>
          <p:cNvPr id="371" name="Google Shape;371;p31" descr="http://upload.wikimedia.org/wikipedia/en/6/6e/Builder2.png"/>
          <p:cNvPicPr preferRelativeResize="0"/>
          <p:nvPr/>
        </p:nvPicPr>
        <p:blipFill rotWithShape="1">
          <a:blip r:embed="rId3">
            <a:alphaModFix/>
          </a:blip>
          <a:srcRect/>
          <a:stretch/>
        </p:blipFill>
        <p:spPr>
          <a:xfrm>
            <a:off x="933610" y="1752600"/>
            <a:ext cx="7276779" cy="327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Examples</a:t>
            </a:r>
            <a:endParaRPr/>
          </a:p>
        </p:txBody>
      </p:sp>
      <p:pic>
        <p:nvPicPr>
          <p:cNvPr id="377" name="Google Shape;377;p32" descr="https://sourcemaking.com/files/v2/content/patterns/Builder_example1-2x.png"/>
          <p:cNvPicPr preferRelativeResize="0"/>
          <p:nvPr/>
        </p:nvPicPr>
        <p:blipFill rotWithShape="1">
          <a:blip r:embed="rId3">
            <a:alphaModFix/>
          </a:blip>
          <a:srcRect/>
          <a:stretch/>
        </p:blipFill>
        <p:spPr>
          <a:xfrm>
            <a:off x="3968938" y="1371600"/>
            <a:ext cx="5098862" cy="4611267"/>
          </a:xfrm>
          <a:prstGeom prst="rect">
            <a:avLst/>
          </a:prstGeom>
          <a:noFill/>
          <a:ln>
            <a:noFill/>
          </a:ln>
        </p:spPr>
      </p:pic>
      <p:sp>
        <p:nvSpPr>
          <p:cNvPr id="378" name="Google Shape;378;p32"/>
          <p:cNvSpPr/>
          <p:nvPr/>
        </p:nvSpPr>
        <p:spPr>
          <a:xfrm>
            <a:off x="152400" y="1853148"/>
            <a:ext cx="3886200"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To create a computer, different parts are assembled depending upon the order received by the customer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(e.g., a customer can demand a 500 GB hard disk with an Intel processor; another customer can choose a 250</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GB hard disk with an AMD processor).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Consequences</a:t>
            </a:r>
            <a:endParaRPr/>
          </a:p>
        </p:txBody>
      </p:sp>
      <p:sp>
        <p:nvSpPr>
          <p:cNvPr id="384" name="Google Shape;384;p33"/>
          <p:cNvSpPr txBox="1">
            <a:spLocks noGrp="1"/>
          </p:cNvSpPr>
          <p:nvPr>
            <p:ph type="body" idx="1"/>
          </p:nvPr>
        </p:nvSpPr>
        <p:spPr>
          <a:xfrm>
            <a:off x="628650" y="1216479"/>
            <a:ext cx="7886700" cy="4960484"/>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100"/>
              <a:buChar char="•"/>
            </a:pPr>
            <a:r>
              <a:rPr lang="en-US"/>
              <a:t>Lets you vary a product’s internal representation</a:t>
            </a:r>
            <a:endParaRPr/>
          </a:p>
          <a:p>
            <a:pPr marL="171450" lvl="0" indent="-38100" algn="l" rtl="0">
              <a:lnSpc>
                <a:spcPct val="90000"/>
              </a:lnSpc>
              <a:spcBef>
                <a:spcPts val="750"/>
              </a:spcBef>
              <a:spcAft>
                <a:spcPts val="0"/>
              </a:spcAft>
              <a:buClr>
                <a:schemeClr val="dk1"/>
              </a:buClr>
              <a:buSzPts val="2100"/>
              <a:buNone/>
            </a:pPr>
            <a:endParaRPr/>
          </a:p>
          <a:p>
            <a:pPr marL="171450" lvl="0" indent="-171450" algn="l" rtl="0">
              <a:lnSpc>
                <a:spcPct val="90000"/>
              </a:lnSpc>
              <a:spcBef>
                <a:spcPts val="750"/>
              </a:spcBef>
              <a:spcAft>
                <a:spcPts val="0"/>
              </a:spcAft>
              <a:buClr>
                <a:schemeClr val="dk1"/>
              </a:buClr>
              <a:buSzPts val="2100"/>
              <a:buChar char="•"/>
            </a:pPr>
            <a:r>
              <a:rPr lang="en-US"/>
              <a:t>Isolates construction and representation</a:t>
            </a:r>
            <a:endParaRPr/>
          </a:p>
          <a:p>
            <a:pPr marL="171450" lvl="0" indent="-38100" algn="l" rtl="0">
              <a:lnSpc>
                <a:spcPct val="90000"/>
              </a:lnSpc>
              <a:spcBef>
                <a:spcPts val="750"/>
              </a:spcBef>
              <a:spcAft>
                <a:spcPts val="0"/>
              </a:spcAft>
              <a:buClr>
                <a:schemeClr val="dk1"/>
              </a:buClr>
              <a:buSzPts val="2100"/>
              <a:buNone/>
            </a:pPr>
            <a:endParaRPr/>
          </a:p>
          <a:p>
            <a:pPr marL="171450" lvl="0" indent="-171450" algn="l" rtl="0">
              <a:lnSpc>
                <a:spcPct val="90000"/>
              </a:lnSpc>
              <a:spcBef>
                <a:spcPts val="750"/>
              </a:spcBef>
              <a:spcAft>
                <a:spcPts val="0"/>
              </a:spcAft>
              <a:buClr>
                <a:schemeClr val="dk1"/>
              </a:buClr>
              <a:buSzPts val="2100"/>
              <a:buChar char="•"/>
            </a:pPr>
            <a:r>
              <a:rPr lang="en-US"/>
              <a:t>Gives you finer control over the construction process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4"/>
          <p:cNvPicPr preferRelativeResize="0"/>
          <p:nvPr/>
        </p:nvPicPr>
        <p:blipFill rotWithShape="1">
          <a:blip r:embed="rId3">
            <a:alphaModFix/>
          </a:blip>
          <a:srcRect l="16814" t="12161" r="18323" b="6665"/>
          <a:stretch/>
        </p:blipFill>
        <p:spPr>
          <a:xfrm>
            <a:off x="473948" y="609600"/>
            <a:ext cx="7908053" cy="55667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35"/>
          <p:cNvPicPr preferRelativeResize="0"/>
          <p:nvPr/>
        </p:nvPicPr>
        <p:blipFill rotWithShape="1">
          <a:blip r:embed="rId3">
            <a:alphaModFix/>
          </a:blip>
          <a:srcRect l="15494" t="11722" r="41154" b="1275"/>
          <a:stretch/>
        </p:blipFill>
        <p:spPr>
          <a:xfrm>
            <a:off x="1" y="0"/>
            <a:ext cx="5055888" cy="5410201"/>
          </a:xfrm>
          <a:prstGeom prst="rect">
            <a:avLst/>
          </a:prstGeom>
          <a:noFill/>
          <a:ln>
            <a:noFill/>
          </a:ln>
        </p:spPr>
      </p:pic>
      <p:pic>
        <p:nvPicPr>
          <p:cNvPr id="395" name="Google Shape;395;p35"/>
          <p:cNvPicPr preferRelativeResize="0"/>
          <p:nvPr/>
        </p:nvPicPr>
        <p:blipFill rotWithShape="1">
          <a:blip r:embed="rId4">
            <a:alphaModFix/>
          </a:blip>
          <a:srcRect l="16621" t="60073" r="54368" b="19964"/>
          <a:stretch/>
        </p:blipFill>
        <p:spPr>
          <a:xfrm>
            <a:off x="44381" y="5486400"/>
            <a:ext cx="3537019" cy="1369088"/>
          </a:xfrm>
          <a:prstGeom prst="rect">
            <a:avLst/>
          </a:prstGeom>
          <a:noFill/>
          <a:ln>
            <a:noFill/>
          </a:ln>
        </p:spPr>
      </p:pic>
      <p:pic>
        <p:nvPicPr>
          <p:cNvPr id="396" name="Google Shape;396;p35"/>
          <p:cNvPicPr preferRelativeResize="0"/>
          <p:nvPr/>
        </p:nvPicPr>
        <p:blipFill rotWithShape="1">
          <a:blip r:embed="rId5">
            <a:alphaModFix/>
          </a:blip>
          <a:srcRect l="20494" t="12602" r="31373" b="13037"/>
          <a:stretch/>
        </p:blipFill>
        <p:spPr>
          <a:xfrm>
            <a:off x="4648201" y="457200"/>
            <a:ext cx="4495799" cy="45383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36"/>
          <p:cNvPicPr preferRelativeResize="0"/>
          <p:nvPr/>
        </p:nvPicPr>
        <p:blipFill rotWithShape="1">
          <a:blip r:embed="rId3">
            <a:alphaModFix/>
          </a:blip>
          <a:srcRect l="19504" t="69303" r="59444" b="12234"/>
          <a:stretch/>
        </p:blipFill>
        <p:spPr>
          <a:xfrm>
            <a:off x="533400" y="381000"/>
            <a:ext cx="2566516" cy="1266093"/>
          </a:xfrm>
          <a:prstGeom prst="rect">
            <a:avLst/>
          </a:prstGeom>
          <a:noFill/>
          <a:ln>
            <a:noFill/>
          </a:ln>
        </p:spPr>
      </p:pic>
      <p:pic>
        <p:nvPicPr>
          <p:cNvPr id="402" name="Google Shape;402;p36"/>
          <p:cNvPicPr preferRelativeResize="0"/>
          <p:nvPr/>
        </p:nvPicPr>
        <p:blipFill rotWithShape="1">
          <a:blip r:embed="rId4">
            <a:alphaModFix/>
          </a:blip>
          <a:srcRect l="17637" t="11429" r="47795" b="62501"/>
          <a:stretch/>
        </p:blipFill>
        <p:spPr>
          <a:xfrm>
            <a:off x="52753" y="1488830"/>
            <a:ext cx="4214447" cy="1787770"/>
          </a:xfrm>
          <a:prstGeom prst="rect">
            <a:avLst/>
          </a:prstGeom>
          <a:noFill/>
          <a:ln>
            <a:noFill/>
          </a:ln>
        </p:spPr>
      </p:pic>
      <p:pic>
        <p:nvPicPr>
          <p:cNvPr id="403" name="Google Shape;403;p36"/>
          <p:cNvPicPr preferRelativeResize="0"/>
          <p:nvPr/>
        </p:nvPicPr>
        <p:blipFill rotWithShape="1">
          <a:blip r:embed="rId4">
            <a:alphaModFix/>
          </a:blip>
          <a:srcRect l="17637" t="37813" r="36044"/>
          <a:stretch/>
        </p:blipFill>
        <p:spPr>
          <a:xfrm>
            <a:off x="3573026" y="2364606"/>
            <a:ext cx="5647174" cy="426479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7"/>
          <p:cNvPicPr preferRelativeResize="0"/>
          <p:nvPr/>
        </p:nvPicPr>
        <p:blipFill rotWithShape="1">
          <a:blip r:embed="rId3">
            <a:alphaModFix/>
          </a:blip>
          <a:srcRect l="18544" t="8644" r="31098" b="7692"/>
          <a:stretch/>
        </p:blipFill>
        <p:spPr>
          <a:xfrm>
            <a:off x="990600" y="152400"/>
            <a:ext cx="7010400" cy="6551455"/>
          </a:xfrm>
          <a:prstGeom prst="rect">
            <a:avLst/>
          </a:prstGeom>
          <a:noFill/>
          <a:ln>
            <a:noFill/>
          </a:ln>
        </p:spPr>
      </p:pic>
      <p:sp>
        <p:nvSpPr>
          <p:cNvPr id="409" name="Google Shape;409;p37"/>
          <p:cNvSpPr txBox="1"/>
          <p:nvPr/>
        </p:nvSpPr>
        <p:spPr>
          <a:xfrm>
            <a:off x="381000" y="2819400"/>
            <a:ext cx="1752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Builder</a:t>
            </a:r>
            <a:endParaRPr sz="4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38"/>
          <p:cNvPicPr preferRelativeResize="0"/>
          <p:nvPr/>
        </p:nvPicPr>
        <p:blipFill rotWithShape="1">
          <a:blip r:embed="rId3">
            <a:alphaModFix/>
          </a:blip>
          <a:srcRect l="16566" t="15531" r="50000" b="22637"/>
          <a:stretch/>
        </p:blipFill>
        <p:spPr>
          <a:xfrm>
            <a:off x="1524000" y="581168"/>
            <a:ext cx="5447882" cy="56672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rotWithShape="1">
          <a:blip r:embed="rId3">
            <a:alphaModFix/>
          </a:blip>
          <a:srcRect l="16977" t="15970" r="58791" b="7693"/>
          <a:stretch/>
        </p:blipFill>
        <p:spPr>
          <a:xfrm>
            <a:off x="152400" y="152400"/>
            <a:ext cx="3505200" cy="6211596"/>
          </a:xfrm>
          <a:prstGeom prst="rect">
            <a:avLst/>
          </a:prstGeom>
          <a:noFill/>
          <a:ln>
            <a:noFill/>
          </a:ln>
        </p:spPr>
      </p:pic>
      <p:pic>
        <p:nvPicPr>
          <p:cNvPr id="420" name="Google Shape;420;p39"/>
          <p:cNvPicPr preferRelativeResize="0"/>
          <p:nvPr/>
        </p:nvPicPr>
        <p:blipFill rotWithShape="1">
          <a:blip r:embed="rId4">
            <a:alphaModFix/>
          </a:blip>
          <a:srcRect l="16457" t="11575" r="49339" b="18974"/>
          <a:stretch/>
        </p:blipFill>
        <p:spPr>
          <a:xfrm>
            <a:off x="3886200" y="457200"/>
            <a:ext cx="4170066" cy="47629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Factory Method</a:t>
            </a:r>
            <a:endParaRPr/>
          </a:p>
        </p:txBody>
      </p:sp>
      <p:graphicFrame>
        <p:nvGraphicFramePr>
          <p:cNvPr id="118" name="Google Shape;118;p4"/>
          <p:cNvGraphicFramePr/>
          <p:nvPr/>
        </p:nvGraphicFramePr>
        <p:xfrm>
          <a:off x="628650" y="1371600"/>
          <a:ext cx="3000000" cy="3000000"/>
        </p:xfrm>
        <a:graphic>
          <a:graphicData uri="http://schemas.openxmlformats.org/drawingml/2006/table">
            <a:tbl>
              <a:tblPr firstRow="1" bandRow="1">
                <a:noFill/>
                <a:tableStyleId>{27581712-1A36-48FB-871A-3B8A545A76F3}</a:tableStyleId>
              </a:tblPr>
              <a:tblGrid>
                <a:gridCol w="2281325">
                  <a:extLst>
                    <a:ext uri="{9D8B030D-6E8A-4147-A177-3AD203B41FA5}">
                      <a16:colId xmlns:a16="http://schemas.microsoft.com/office/drawing/2014/main" val="20000"/>
                    </a:ext>
                  </a:extLst>
                </a:gridCol>
                <a:gridCol w="5395825">
                  <a:extLst>
                    <a:ext uri="{9D8B030D-6E8A-4147-A177-3AD203B41FA5}">
                      <a16:colId xmlns:a16="http://schemas.microsoft.com/office/drawing/2014/main" val="20001"/>
                    </a:ext>
                  </a:extLst>
                </a:gridCol>
              </a:tblGrid>
              <a:tr h="1613450">
                <a:tc>
                  <a:txBody>
                    <a:bodyPr/>
                    <a:lstStyle/>
                    <a:p>
                      <a:pPr marL="0" marR="0" lvl="0" indent="0" algn="l" rtl="0">
                        <a:spcBef>
                          <a:spcPts val="0"/>
                        </a:spcBef>
                        <a:spcAft>
                          <a:spcPts val="0"/>
                        </a:spcAft>
                        <a:buNone/>
                      </a:pPr>
                      <a:r>
                        <a:rPr lang="en-US" sz="2400" b="0" u="none" strike="noStrike" cap="none"/>
                        <a:t>Intent</a:t>
                      </a:r>
                      <a:endParaRPr/>
                    </a:p>
                  </a:txBody>
                  <a:tcPr marL="91450" marR="91450" marT="45725" marB="45725">
                    <a:solidFill>
                      <a:srgbClr val="BBD6EE"/>
                    </a:solidFill>
                  </a:tcPr>
                </a:tc>
                <a:tc>
                  <a:txBody>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Define an interface for creating an object, but let subclasses decide which class to instantiate. Factory Method lets a class defer instantiation to subclasses.</a:t>
                      </a:r>
                      <a:endParaRPr sz="1350"/>
                    </a:p>
                  </a:txBody>
                  <a:tcPr marL="91450" marR="91450" marT="45725" marB="45725">
                    <a:solidFill>
                      <a:schemeClr val="lt1"/>
                    </a:solidFill>
                  </a:tcPr>
                </a:tc>
                <a:extLst>
                  <a:ext uri="{0D108BD9-81ED-4DB2-BD59-A6C34878D82A}">
                    <a16:rowId xmlns:a16="http://schemas.microsoft.com/office/drawing/2014/main" val="10000"/>
                  </a:ext>
                </a:extLst>
              </a:tr>
              <a:tr h="2425150">
                <a:tc>
                  <a:txBody>
                    <a:bodyPr/>
                    <a:lstStyle/>
                    <a:p>
                      <a:pPr marL="0" marR="0" lvl="0" indent="0" algn="l" rtl="0">
                        <a:spcBef>
                          <a:spcPts val="0"/>
                        </a:spcBef>
                        <a:spcAft>
                          <a:spcPts val="0"/>
                        </a:spcAft>
                        <a:buNone/>
                      </a:pPr>
                      <a:r>
                        <a:rPr lang="en-US" sz="2400" b="0"/>
                        <a:t>Problem</a:t>
                      </a:r>
                      <a:endParaRPr/>
                    </a:p>
                  </a:txBody>
                  <a:tcPr marL="91450" marR="91450" marT="45725" marB="45725">
                    <a:solidFill>
                      <a:srgbClr val="BBD6EE"/>
                    </a:solidFill>
                  </a:tcPr>
                </a:tc>
                <a:tc>
                  <a:txBody>
                    <a:bodyPr/>
                    <a:lstStyle/>
                    <a:p>
                      <a:pPr marL="285750" marR="0" lvl="0" indent="-285750" algn="l" rtl="0">
                        <a:spcBef>
                          <a:spcPts val="0"/>
                        </a:spcBef>
                        <a:spcAft>
                          <a:spcPts val="0"/>
                        </a:spcAft>
                        <a:buClr>
                          <a:schemeClr val="dk1"/>
                        </a:buClr>
                        <a:buSzPts val="2000"/>
                        <a:buFont typeface="Arial"/>
                        <a:buChar char="•"/>
                      </a:pPr>
                      <a:r>
                        <a:rPr lang="en-US" sz="2000"/>
                        <a:t>A framework needs to standardize the architectural model for a range of applications, but allow for individual applications to define their own domain objects and provide for their instantiation.</a:t>
                      </a:r>
                      <a:endParaRPr/>
                    </a:p>
                    <a:p>
                      <a:pPr marL="285750" marR="0" lvl="0" indent="-285750" algn="l" rtl="0">
                        <a:spcBef>
                          <a:spcPts val="0"/>
                        </a:spcBef>
                        <a:spcAft>
                          <a:spcPts val="0"/>
                        </a:spcAft>
                        <a:buClr>
                          <a:schemeClr val="dk1"/>
                        </a:buClr>
                        <a:buSzPts val="2000"/>
                        <a:buFont typeface="Arial"/>
                        <a:buChar char="•"/>
                      </a:pPr>
                      <a:r>
                        <a:rPr lang="en-US" sz="2000"/>
                        <a:t>Enable the creator to defer product creation to sub-class.</a:t>
                      </a:r>
                      <a:endParaRPr sz="200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0"/>
          <p:cNvPicPr preferRelativeResize="0"/>
          <p:nvPr/>
        </p:nvPicPr>
        <p:blipFill rotWithShape="1">
          <a:blip r:embed="rId3">
            <a:alphaModFix/>
          </a:blip>
          <a:srcRect l="16070" t="11134" r="60605" b="7984"/>
          <a:stretch/>
        </p:blipFill>
        <p:spPr>
          <a:xfrm>
            <a:off x="1066801" y="76200"/>
            <a:ext cx="3398768" cy="662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Solution</a:t>
            </a:r>
            <a:endParaRPr/>
          </a:p>
        </p:txBody>
      </p:sp>
      <p:pic>
        <p:nvPicPr>
          <p:cNvPr id="124" name="Google Shape;124;p5" descr="http://upload.wikimedia.org/wikipedia/commons/e/ed/Factory_Method_UML_class_diagram.png"/>
          <p:cNvPicPr preferRelativeResize="0"/>
          <p:nvPr/>
        </p:nvPicPr>
        <p:blipFill rotWithShape="1">
          <a:blip r:embed="rId3">
            <a:alphaModFix/>
          </a:blip>
          <a:srcRect/>
          <a:stretch/>
        </p:blipFill>
        <p:spPr>
          <a:xfrm>
            <a:off x="628650" y="1828800"/>
            <a:ext cx="8078266" cy="373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628650" y="112033"/>
            <a:ext cx="7886700" cy="5020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CC"/>
              </a:buClr>
              <a:buSzPct val="100000"/>
              <a:buFont typeface="Arial Rounded"/>
              <a:buNone/>
            </a:pPr>
            <a:r>
              <a:rPr lang="en-US"/>
              <a:t>Example: Drawing</a:t>
            </a:r>
            <a:endParaRPr/>
          </a:p>
        </p:txBody>
      </p:sp>
      <p:grpSp>
        <p:nvGrpSpPr>
          <p:cNvPr id="130" name="Google Shape;130;p6"/>
          <p:cNvGrpSpPr/>
          <p:nvPr/>
        </p:nvGrpSpPr>
        <p:grpSpPr>
          <a:xfrm>
            <a:off x="1714500" y="1323779"/>
            <a:ext cx="1790700" cy="973107"/>
            <a:chOff x="6092889" y="3733800"/>
            <a:chExt cx="2828265" cy="973107"/>
          </a:xfrm>
        </p:grpSpPr>
        <p:sp>
          <p:nvSpPr>
            <p:cNvPr id="131" name="Google Shape;131;p6"/>
            <p:cNvSpPr/>
            <p:nvPr/>
          </p:nvSpPr>
          <p:spPr>
            <a:xfrm>
              <a:off x="6092889" y="3733800"/>
              <a:ext cx="2828265" cy="544286"/>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&lt;&lt;interface&gt;&gt;</a:t>
              </a:r>
              <a:endParaRPr/>
            </a:p>
            <a:p>
              <a:pPr marL="0" marR="0" lvl="0" indent="0" algn="ctr" rtl="0">
                <a:spcBef>
                  <a:spcPts val="0"/>
                </a:spcBef>
                <a:spcAft>
                  <a:spcPts val="0"/>
                </a:spcAft>
                <a:buNone/>
              </a:pPr>
              <a:r>
                <a:rPr lang="en-US" sz="1800" b="1">
                  <a:solidFill>
                    <a:srgbClr val="800000"/>
                  </a:solidFill>
                  <a:latin typeface="Calibri"/>
                  <a:ea typeface="Calibri"/>
                  <a:cs typeface="Calibri"/>
                  <a:sym typeface="Calibri"/>
                </a:rPr>
                <a:t>Shape</a:t>
              </a:r>
              <a:endParaRPr/>
            </a:p>
          </p:txBody>
        </p:sp>
        <p:sp>
          <p:nvSpPr>
            <p:cNvPr id="132" name="Google Shape;132;p6"/>
            <p:cNvSpPr/>
            <p:nvPr/>
          </p:nvSpPr>
          <p:spPr>
            <a:xfrm>
              <a:off x="6092889" y="4278087"/>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draw()</a:t>
              </a:r>
              <a:endParaRPr/>
            </a:p>
          </p:txBody>
        </p:sp>
      </p:grpSp>
      <p:grpSp>
        <p:nvGrpSpPr>
          <p:cNvPr id="133" name="Google Shape;133;p6"/>
          <p:cNvGrpSpPr/>
          <p:nvPr/>
        </p:nvGrpSpPr>
        <p:grpSpPr>
          <a:xfrm>
            <a:off x="219072" y="3118946"/>
            <a:ext cx="1544414" cy="809820"/>
            <a:chOff x="6092889" y="3733800"/>
            <a:chExt cx="2828265" cy="809820"/>
          </a:xfrm>
        </p:grpSpPr>
        <p:sp>
          <p:nvSpPr>
            <p:cNvPr id="134" name="Google Shape;134;p6"/>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Circle</a:t>
              </a:r>
              <a:endParaRPr/>
            </a:p>
          </p:txBody>
        </p:sp>
        <p:sp>
          <p:nvSpPr>
            <p:cNvPr id="135" name="Google Shape;135;p6"/>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draw()</a:t>
              </a:r>
              <a:endParaRPr/>
            </a:p>
          </p:txBody>
        </p:sp>
      </p:grpSp>
      <p:grpSp>
        <p:nvGrpSpPr>
          <p:cNvPr id="136" name="Google Shape;136;p6"/>
          <p:cNvGrpSpPr/>
          <p:nvPr/>
        </p:nvGrpSpPr>
        <p:grpSpPr>
          <a:xfrm>
            <a:off x="3733800" y="3124199"/>
            <a:ext cx="1600200" cy="809820"/>
            <a:chOff x="6092889" y="3733800"/>
            <a:chExt cx="2828265" cy="809820"/>
          </a:xfrm>
        </p:grpSpPr>
        <p:sp>
          <p:nvSpPr>
            <p:cNvPr id="137" name="Google Shape;137;p6"/>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Rectangle</a:t>
              </a:r>
              <a:endParaRPr/>
            </a:p>
          </p:txBody>
        </p:sp>
        <p:sp>
          <p:nvSpPr>
            <p:cNvPr id="138" name="Google Shape;138;p6"/>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draw()</a:t>
              </a:r>
              <a:endParaRPr/>
            </a:p>
          </p:txBody>
        </p:sp>
      </p:grpSp>
      <p:sp>
        <p:nvSpPr>
          <p:cNvPr id="139" name="Google Shape;139;p6"/>
          <p:cNvSpPr/>
          <p:nvPr/>
        </p:nvSpPr>
        <p:spPr>
          <a:xfrm>
            <a:off x="2609849" y="2305050"/>
            <a:ext cx="228600" cy="233264"/>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0" name="Google Shape;140;p6"/>
          <p:cNvCxnSpPr/>
          <p:nvPr/>
        </p:nvCxnSpPr>
        <p:spPr>
          <a:xfrm flipH="1">
            <a:off x="2728426" y="2530150"/>
            <a:ext cx="14774" cy="376336"/>
          </a:xfrm>
          <a:prstGeom prst="straightConnector1">
            <a:avLst/>
          </a:prstGeom>
          <a:noFill/>
          <a:ln w="19050" cap="flat" cmpd="sng">
            <a:solidFill>
              <a:schemeClr val="dk1"/>
            </a:solidFill>
            <a:prstDash val="dash"/>
            <a:miter lim="800000"/>
            <a:headEnd type="none" w="sm" len="sm"/>
            <a:tailEnd type="none" w="sm" len="sm"/>
          </a:ln>
        </p:spPr>
      </p:cxnSp>
      <p:cxnSp>
        <p:nvCxnSpPr>
          <p:cNvPr id="141" name="Google Shape;141;p6"/>
          <p:cNvCxnSpPr>
            <a:stCxn id="134" idx="0"/>
            <a:endCxn id="137" idx="0"/>
          </p:cNvCxnSpPr>
          <p:nvPr/>
        </p:nvCxnSpPr>
        <p:spPr>
          <a:xfrm rot="-5400000" flipH="1">
            <a:off x="2759929" y="1350296"/>
            <a:ext cx="5400" cy="3542700"/>
          </a:xfrm>
          <a:prstGeom prst="bentConnector3">
            <a:avLst>
              <a:gd name="adj1" fmla="val -4233333"/>
            </a:avLst>
          </a:prstGeom>
          <a:noFill/>
          <a:ln w="12700" cap="flat" cmpd="sng">
            <a:solidFill>
              <a:schemeClr val="dk1"/>
            </a:solidFill>
            <a:prstDash val="solid"/>
            <a:miter lim="800000"/>
            <a:headEnd type="none" w="sm" len="sm"/>
            <a:tailEnd type="none" w="sm" len="sm"/>
          </a:ln>
        </p:spPr>
      </p:cxnSp>
      <p:grpSp>
        <p:nvGrpSpPr>
          <p:cNvPr id="142" name="Google Shape;142;p6"/>
          <p:cNvGrpSpPr/>
          <p:nvPr/>
        </p:nvGrpSpPr>
        <p:grpSpPr>
          <a:xfrm>
            <a:off x="6562724" y="3178369"/>
            <a:ext cx="2276476" cy="579664"/>
            <a:chOff x="6092889" y="3733800"/>
            <a:chExt cx="2828265" cy="809820"/>
          </a:xfrm>
        </p:grpSpPr>
        <p:sp>
          <p:nvSpPr>
            <p:cNvPr id="143" name="Google Shape;143;p6"/>
            <p:cNvSpPr/>
            <p:nvPr/>
          </p:nvSpPr>
          <p:spPr>
            <a:xfrm>
              <a:off x="6092889" y="3733800"/>
              <a:ext cx="2828265" cy="380999"/>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ShapeFactory</a:t>
              </a:r>
              <a:endParaRPr sz="1800" b="1">
                <a:solidFill>
                  <a:srgbClr val="800000"/>
                </a:solidFill>
                <a:latin typeface="Calibri"/>
                <a:ea typeface="Calibri"/>
                <a:cs typeface="Calibri"/>
                <a:sym typeface="Calibri"/>
              </a:endParaRPr>
            </a:p>
          </p:txBody>
        </p:sp>
        <p:sp>
          <p:nvSpPr>
            <p:cNvPr id="144" name="Google Shape;144;p6"/>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+drawShape(type):Shape</a:t>
              </a:r>
              <a:endParaRPr/>
            </a:p>
          </p:txBody>
        </p:sp>
      </p:grpSp>
      <p:sp>
        <p:nvSpPr>
          <p:cNvPr id="145" name="Google Shape;145;p6"/>
          <p:cNvSpPr/>
          <p:nvPr/>
        </p:nvSpPr>
        <p:spPr>
          <a:xfrm>
            <a:off x="6900861" y="1247903"/>
            <a:ext cx="1600200" cy="283295"/>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Client</a:t>
            </a:r>
            <a:endParaRPr/>
          </a:p>
        </p:txBody>
      </p:sp>
      <p:grpSp>
        <p:nvGrpSpPr>
          <p:cNvPr id="146" name="Google Shape;146;p6"/>
          <p:cNvGrpSpPr/>
          <p:nvPr/>
        </p:nvGrpSpPr>
        <p:grpSpPr>
          <a:xfrm>
            <a:off x="1960785" y="3152579"/>
            <a:ext cx="1544414" cy="809820"/>
            <a:chOff x="6092889" y="3733800"/>
            <a:chExt cx="2828265" cy="809820"/>
          </a:xfrm>
        </p:grpSpPr>
        <p:sp>
          <p:nvSpPr>
            <p:cNvPr id="147" name="Google Shape;147;p6"/>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Square</a:t>
              </a:r>
              <a:endParaRPr sz="1800" b="1">
                <a:solidFill>
                  <a:srgbClr val="800000"/>
                </a:solidFill>
                <a:latin typeface="Calibri"/>
                <a:ea typeface="Calibri"/>
                <a:cs typeface="Calibri"/>
                <a:sym typeface="Calibri"/>
              </a:endParaRPr>
            </a:p>
          </p:txBody>
        </p:sp>
        <p:sp>
          <p:nvSpPr>
            <p:cNvPr id="148" name="Google Shape;148;p6"/>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draw()</a:t>
              </a:r>
              <a:endParaRPr/>
            </a:p>
          </p:txBody>
        </p:sp>
      </p:grpSp>
      <p:cxnSp>
        <p:nvCxnSpPr>
          <p:cNvPr id="149" name="Google Shape;149;p6"/>
          <p:cNvCxnSpPr>
            <a:stCxn id="147" idx="0"/>
          </p:cNvCxnSpPr>
          <p:nvPr/>
        </p:nvCxnSpPr>
        <p:spPr>
          <a:xfrm rot="10800000">
            <a:off x="2728492" y="2882879"/>
            <a:ext cx="4500" cy="269700"/>
          </a:xfrm>
          <a:prstGeom prst="straightConnector1">
            <a:avLst/>
          </a:prstGeom>
          <a:noFill/>
          <a:ln w="12700" cap="flat" cmpd="sng">
            <a:solidFill>
              <a:schemeClr val="dk1"/>
            </a:solidFill>
            <a:prstDash val="solid"/>
            <a:miter lim="800000"/>
            <a:headEnd type="none" w="sm" len="sm"/>
            <a:tailEnd type="none" w="sm" len="sm"/>
          </a:ln>
        </p:spPr>
      </p:cxnSp>
      <p:cxnSp>
        <p:nvCxnSpPr>
          <p:cNvPr id="150" name="Google Shape;150;p6"/>
          <p:cNvCxnSpPr>
            <a:stCxn id="145" idx="2"/>
            <a:endCxn id="143" idx="0"/>
          </p:cNvCxnSpPr>
          <p:nvPr/>
        </p:nvCxnSpPr>
        <p:spPr>
          <a:xfrm>
            <a:off x="7700961" y="1531198"/>
            <a:ext cx="0" cy="1647300"/>
          </a:xfrm>
          <a:prstGeom prst="straightConnector1">
            <a:avLst/>
          </a:prstGeom>
          <a:noFill/>
          <a:ln w="19050" cap="flat" cmpd="sng">
            <a:solidFill>
              <a:schemeClr val="dk1"/>
            </a:solidFill>
            <a:prstDash val="solid"/>
            <a:miter lim="800000"/>
            <a:headEnd type="none" w="sm" len="sm"/>
            <a:tailEnd type="triangle" w="med" len="med"/>
          </a:ln>
        </p:spPr>
      </p:cxnSp>
      <p:cxnSp>
        <p:nvCxnSpPr>
          <p:cNvPr id="151" name="Google Shape;151;p6"/>
          <p:cNvCxnSpPr>
            <a:stCxn id="144" idx="2"/>
            <a:endCxn id="138" idx="2"/>
          </p:cNvCxnSpPr>
          <p:nvPr/>
        </p:nvCxnSpPr>
        <p:spPr>
          <a:xfrm rot="5400000">
            <a:off x="6029362" y="2262533"/>
            <a:ext cx="176100" cy="3167100"/>
          </a:xfrm>
          <a:prstGeom prst="bentConnector3">
            <a:avLst>
              <a:gd name="adj1" fmla="val 182062"/>
            </a:avLst>
          </a:prstGeom>
          <a:noFill/>
          <a:ln w="19050" cap="flat" cmpd="sng">
            <a:solidFill>
              <a:schemeClr val="dk1"/>
            </a:solidFill>
            <a:prstDash val="dash"/>
            <a:miter lim="800000"/>
            <a:headEnd type="none" w="sm" len="sm"/>
            <a:tailEnd type="triangle" w="med" len="med"/>
          </a:ln>
        </p:spPr>
      </p:cxnSp>
      <p:cxnSp>
        <p:nvCxnSpPr>
          <p:cNvPr id="152" name="Google Shape;152;p6"/>
          <p:cNvCxnSpPr>
            <a:endCxn id="148" idx="2"/>
          </p:cNvCxnSpPr>
          <p:nvPr/>
        </p:nvCxnSpPr>
        <p:spPr>
          <a:xfrm flipH="1">
            <a:off x="2732992" y="3767399"/>
            <a:ext cx="4925100" cy="195000"/>
          </a:xfrm>
          <a:prstGeom prst="bentConnector4">
            <a:avLst>
              <a:gd name="adj1" fmla="val -844"/>
              <a:gd name="adj2" fmla="val 245940"/>
            </a:avLst>
          </a:prstGeom>
          <a:noFill/>
          <a:ln w="19050" cap="flat" cmpd="sng">
            <a:solidFill>
              <a:schemeClr val="dk1"/>
            </a:solidFill>
            <a:prstDash val="dash"/>
            <a:miter lim="800000"/>
            <a:headEnd type="none" w="sm" len="sm"/>
            <a:tailEnd type="triangle" w="med" len="med"/>
          </a:ln>
        </p:spPr>
      </p:cxnSp>
      <p:cxnSp>
        <p:nvCxnSpPr>
          <p:cNvPr id="153" name="Google Shape;153;p6"/>
          <p:cNvCxnSpPr>
            <a:stCxn id="144" idx="2"/>
            <a:endCxn id="135" idx="2"/>
          </p:cNvCxnSpPr>
          <p:nvPr/>
        </p:nvCxnSpPr>
        <p:spPr>
          <a:xfrm rot="5400000">
            <a:off x="4260712" y="488483"/>
            <a:ext cx="170700" cy="6709800"/>
          </a:xfrm>
          <a:prstGeom prst="bentConnector3">
            <a:avLst>
              <a:gd name="adj1" fmla="val 370591"/>
            </a:avLst>
          </a:prstGeom>
          <a:noFill/>
          <a:ln w="19050" cap="flat" cmpd="sng">
            <a:solidFill>
              <a:schemeClr val="dk1"/>
            </a:solidFill>
            <a:prstDash val="dash"/>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p:nvPr/>
        </p:nvSpPr>
        <p:spPr>
          <a:xfrm>
            <a:off x="457200" y="228600"/>
            <a:ext cx="6451510" cy="313932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mo"/>
              <a:buNone/>
            </a:pPr>
            <a:r>
              <a:rPr lang="en-US" sz="1800" b="0" i="0" u="none" strike="noStrike" cap="none">
                <a:solidFill>
                  <a:schemeClr val="dk1"/>
                </a:solidFill>
                <a:latin typeface="Arimo"/>
                <a:ea typeface="Arimo"/>
                <a:cs typeface="Arimo"/>
                <a:sym typeface="Arimo"/>
              </a:rPr>
              <a:t>public interface Shape { </a:t>
            </a:r>
            <a:endParaRPr/>
          </a:p>
          <a:p>
            <a:pPr marL="0" marR="0" lvl="0" indent="0" algn="l" rtl="0">
              <a:lnSpc>
                <a:spcPct val="100000"/>
              </a:lnSpc>
              <a:spcBef>
                <a:spcPts val="0"/>
              </a:spcBef>
              <a:spcAft>
                <a:spcPts val="0"/>
              </a:spcAft>
              <a:buClr>
                <a:schemeClr val="dk1"/>
              </a:buClr>
              <a:buSzPts val="1800"/>
              <a:buFont typeface="Arimo"/>
              <a:buNone/>
            </a:pPr>
            <a:r>
              <a:rPr lang="en-US" sz="1800">
                <a:solidFill>
                  <a:schemeClr val="dk1"/>
                </a:solidFill>
                <a:latin typeface="Arimo"/>
                <a:ea typeface="Arimo"/>
                <a:cs typeface="Arimo"/>
                <a:sym typeface="Arimo"/>
              </a:rPr>
              <a:t>       </a:t>
            </a:r>
            <a:r>
              <a:rPr lang="en-US" sz="1800" b="0" i="0" u="none" strike="noStrike" cap="none">
                <a:solidFill>
                  <a:schemeClr val="dk1"/>
                </a:solidFill>
                <a:latin typeface="Arimo"/>
                <a:ea typeface="Arimo"/>
                <a:cs typeface="Arimo"/>
                <a:sym typeface="Arimo"/>
              </a:rPr>
              <a:t>void draw(); </a:t>
            </a:r>
            <a:endParaRPr/>
          </a:p>
          <a:p>
            <a:pPr marL="0" marR="0" lvl="0" indent="0" algn="l" rtl="0">
              <a:lnSpc>
                <a:spcPct val="100000"/>
              </a:lnSpc>
              <a:spcBef>
                <a:spcPts val="0"/>
              </a:spcBef>
              <a:spcAft>
                <a:spcPts val="0"/>
              </a:spcAft>
              <a:buClr>
                <a:schemeClr val="dk1"/>
              </a:buClr>
              <a:buSzPts val="1800"/>
              <a:buFont typeface="Arimo"/>
              <a:buNone/>
            </a:pPr>
            <a:r>
              <a:rPr lang="en-US" sz="1800" b="0" i="0" u="none" strike="noStrike" cap="none">
                <a:solidFill>
                  <a:schemeClr val="dk1"/>
                </a:solidFill>
                <a:latin typeface="Arimo"/>
                <a:ea typeface="Arimo"/>
                <a:cs typeface="Arimo"/>
                <a:sym typeface="Arimo"/>
              </a:rPr>
              <a:t>}</a:t>
            </a:r>
            <a:r>
              <a:rPr lang="en-US" sz="1800" b="0" i="0" u="none" strike="noStrike" cap="none">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public class </a:t>
            </a:r>
            <a:r>
              <a:rPr lang="en-US" sz="1800">
                <a:solidFill>
                  <a:srgbClr val="FF0000"/>
                </a:solidFill>
                <a:latin typeface="Calibri"/>
                <a:ea typeface="Calibri"/>
                <a:cs typeface="Calibri"/>
                <a:sym typeface="Calibri"/>
              </a:rPr>
              <a:t>Rectangle</a:t>
            </a:r>
            <a:r>
              <a:rPr lang="en-US" sz="1800">
                <a:solidFill>
                  <a:schemeClr val="dk1"/>
                </a:solidFill>
                <a:latin typeface="Calibri"/>
                <a:ea typeface="Calibri"/>
                <a:cs typeface="Calibri"/>
                <a:sym typeface="Calibri"/>
              </a:rPr>
              <a:t> implements Shape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@Override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public void draw()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System.out.println("Inside Rectangle::draw() method.");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Similar implementation for </a:t>
            </a:r>
            <a:r>
              <a:rPr lang="en-US" sz="1800" b="0" i="0" u="none" strike="noStrike" cap="none">
                <a:solidFill>
                  <a:srgbClr val="FF0000"/>
                </a:solidFill>
                <a:latin typeface="Arial"/>
                <a:ea typeface="Arial"/>
                <a:cs typeface="Arial"/>
                <a:sym typeface="Arial"/>
              </a:rPr>
              <a:t>Square</a:t>
            </a:r>
            <a:r>
              <a:rPr lang="en-US" sz="1800" b="0" i="0" u="none" strike="noStrike" cap="none">
                <a:solidFill>
                  <a:schemeClr val="dk1"/>
                </a:solidFill>
                <a:latin typeface="Arial"/>
                <a:ea typeface="Arial"/>
                <a:cs typeface="Arial"/>
                <a:sym typeface="Arial"/>
              </a:rPr>
              <a:t> and </a:t>
            </a:r>
            <a:r>
              <a:rPr lang="en-US" sz="1800" b="0" i="0" u="none" strike="noStrike" cap="none">
                <a:solidFill>
                  <a:srgbClr val="FF0000"/>
                </a:solidFill>
                <a:latin typeface="Arial"/>
                <a:ea typeface="Arial"/>
                <a:cs typeface="Arial"/>
                <a:sym typeface="Arial"/>
              </a:rPr>
              <a:t>Circle</a:t>
            </a:r>
            <a:endParaRPr/>
          </a:p>
          <a:p>
            <a:pPr marL="0" marR="0" lvl="0" indent="0" algn="l" rtl="0">
              <a:spcBef>
                <a:spcPts val="0"/>
              </a:spcBef>
              <a:spcAft>
                <a:spcPts val="0"/>
              </a:spcAft>
              <a:buNone/>
            </a:pPr>
            <a:endParaRPr sz="1800" b="0" i="0" u="none" strike="noStrike" cap="none">
              <a:solidFill>
                <a:srgbClr val="FF0000"/>
              </a:solidFill>
              <a:latin typeface="Arial"/>
              <a:ea typeface="Arial"/>
              <a:cs typeface="Arial"/>
              <a:sym typeface="Arial"/>
            </a:endParaRPr>
          </a:p>
        </p:txBody>
      </p:sp>
      <p:pic>
        <p:nvPicPr>
          <p:cNvPr id="159" name="Google Shape;159;p7"/>
          <p:cNvPicPr preferRelativeResize="0"/>
          <p:nvPr/>
        </p:nvPicPr>
        <p:blipFill rotWithShape="1">
          <a:blip r:embed="rId3">
            <a:alphaModFix/>
          </a:blip>
          <a:srcRect/>
          <a:stretch/>
        </p:blipFill>
        <p:spPr>
          <a:xfrm>
            <a:off x="76201" y="3429000"/>
            <a:ext cx="4267199" cy="3152775"/>
          </a:xfrm>
          <a:prstGeom prst="rect">
            <a:avLst/>
          </a:prstGeom>
          <a:noFill/>
          <a:ln>
            <a:noFill/>
          </a:ln>
        </p:spPr>
      </p:pic>
      <p:pic>
        <p:nvPicPr>
          <p:cNvPr id="160" name="Google Shape;160;p7"/>
          <p:cNvPicPr preferRelativeResize="0"/>
          <p:nvPr/>
        </p:nvPicPr>
        <p:blipFill rotWithShape="1">
          <a:blip r:embed="rId4">
            <a:alphaModFix/>
          </a:blip>
          <a:srcRect/>
          <a:stretch/>
        </p:blipFill>
        <p:spPr>
          <a:xfrm>
            <a:off x="4343400" y="3505200"/>
            <a:ext cx="4800600" cy="29730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8"/>
          <p:cNvSpPr txBox="1">
            <a:spLocks noGrp="1"/>
          </p:cNvSpPr>
          <p:nvPr>
            <p:ph type="title"/>
          </p:nvPr>
        </p:nvSpPr>
        <p:spPr>
          <a:xfrm>
            <a:off x="628650" y="112033"/>
            <a:ext cx="7886700" cy="5020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33CC"/>
              </a:buClr>
              <a:buSzPct val="100000"/>
              <a:buFont typeface="Arial Rounded"/>
              <a:buNone/>
            </a:pPr>
            <a:r>
              <a:rPr lang="en-US"/>
              <a:t>Example: Kiosk</a:t>
            </a:r>
            <a:endParaRPr/>
          </a:p>
        </p:txBody>
      </p:sp>
      <p:grpSp>
        <p:nvGrpSpPr>
          <p:cNvPr id="166" name="Google Shape;166;p8"/>
          <p:cNvGrpSpPr/>
          <p:nvPr/>
        </p:nvGrpSpPr>
        <p:grpSpPr>
          <a:xfrm>
            <a:off x="2022424" y="1316162"/>
            <a:ext cx="2095500" cy="973107"/>
            <a:chOff x="6092889" y="3733800"/>
            <a:chExt cx="2828265" cy="973107"/>
          </a:xfrm>
        </p:grpSpPr>
        <p:sp>
          <p:nvSpPr>
            <p:cNvPr id="167" name="Google Shape;167;p8"/>
            <p:cNvSpPr/>
            <p:nvPr/>
          </p:nvSpPr>
          <p:spPr>
            <a:xfrm>
              <a:off x="6092889" y="3733800"/>
              <a:ext cx="2828265" cy="544286"/>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&lt;&lt;interface&gt;&gt;</a:t>
              </a:r>
              <a:endParaRPr/>
            </a:p>
            <a:p>
              <a:pPr marL="0" marR="0" lvl="0" indent="0" algn="ctr" rtl="0">
                <a:spcBef>
                  <a:spcPts val="0"/>
                </a:spcBef>
                <a:spcAft>
                  <a:spcPts val="0"/>
                </a:spcAft>
                <a:buNone/>
              </a:pPr>
              <a:r>
                <a:rPr lang="en-US" sz="1800" b="1">
                  <a:solidFill>
                    <a:srgbClr val="800000"/>
                  </a:solidFill>
                  <a:latin typeface="Calibri"/>
                  <a:ea typeface="Calibri"/>
                  <a:cs typeface="Calibri"/>
                  <a:sym typeface="Calibri"/>
                </a:rPr>
                <a:t>PaymentProcessor</a:t>
              </a:r>
              <a:endParaRPr sz="1800" b="1">
                <a:solidFill>
                  <a:srgbClr val="800000"/>
                </a:solidFill>
                <a:latin typeface="Calibri"/>
                <a:ea typeface="Calibri"/>
                <a:cs typeface="Calibri"/>
                <a:sym typeface="Calibri"/>
              </a:endParaRPr>
            </a:p>
          </p:txBody>
        </p:sp>
        <p:sp>
          <p:nvSpPr>
            <p:cNvPr id="168" name="Google Shape;168;p8"/>
            <p:cNvSpPr/>
            <p:nvPr/>
          </p:nvSpPr>
          <p:spPr>
            <a:xfrm>
              <a:off x="6092889" y="4278087"/>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processPayment()</a:t>
              </a:r>
              <a:endParaRPr/>
            </a:p>
          </p:txBody>
        </p:sp>
      </p:grpSp>
      <p:grpSp>
        <p:nvGrpSpPr>
          <p:cNvPr id="169" name="Google Shape;169;p8"/>
          <p:cNvGrpSpPr/>
          <p:nvPr/>
        </p:nvGrpSpPr>
        <p:grpSpPr>
          <a:xfrm>
            <a:off x="44997" y="3158799"/>
            <a:ext cx="1763486" cy="809820"/>
            <a:chOff x="6092889" y="3733800"/>
            <a:chExt cx="2828265" cy="809820"/>
          </a:xfrm>
        </p:grpSpPr>
        <p:sp>
          <p:nvSpPr>
            <p:cNvPr id="170" name="Google Shape;170;p8"/>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Cash</a:t>
              </a:r>
              <a:endParaRPr/>
            </a:p>
          </p:txBody>
        </p:sp>
        <p:sp>
          <p:nvSpPr>
            <p:cNvPr id="171" name="Google Shape;171;p8"/>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prcessPayment()</a:t>
              </a:r>
              <a:endParaRPr/>
            </a:p>
          </p:txBody>
        </p:sp>
      </p:grpSp>
      <p:grpSp>
        <p:nvGrpSpPr>
          <p:cNvPr id="172" name="Google Shape;172;p8"/>
          <p:cNvGrpSpPr/>
          <p:nvPr/>
        </p:nvGrpSpPr>
        <p:grpSpPr>
          <a:xfrm>
            <a:off x="3945874" y="3151544"/>
            <a:ext cx="1690686" cy="809820"/>
            <a:chOff x="6092889" y="3733800"/>
            <a:chExt cx="2828265" cy="809820"/>
          </a:xfrm>
        </p:grpSpPr>
        <p:sp>
          <p:nvSpPr>
            <p:cNvPr id="173" name="Google Shape;173;p8"/>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Coupon</a:t>
              </a:r>
              <a:endParaRPr/>
            </a:p>
          </p:txBody>
        </p:sp>
        <p:sp>
          <p:nvSpPr>
            <p:cNvPr id="174" name="Google Shape;174;p8"/>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prcessPayment()</a:t>
              </a:r>
              <a:endParaRPr/>
            </a:p>
          </p:txBody>
        </p:sp>
      </p:grpSp>
      <p:sp>
        <p:nvSpPr>
          <p:cNvPr id="175" name="Google Shape;175;p8"/>
          <p:cNvSpPr/>
          <p:nvPr/>
        </p:nvSpPr>
        <p:spPr>
          <a:xfrm>
            <a:off x="2743200" y="2305050"/>
            <a:ext cx="228600" cy="233264"/>
          </a:xfrm>
          <a:prstGeom prst="triangle">
            <a:avLst>
              <a:gd name="adj"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6" name="Google Shape;176;p8"/>
          <p:cNvCxnSpPr/>
          <p:nvPr/>
        </p:nvCxnSpPr>
        <p:spPr>
          <a:xfrm flipH="1">
            <a:off x="2861777" y="2530150"/>
            <a:ext cx="14774" cy="376336"/>
          </a:xfrm>
          <a:prstGeom prst="straightConnector1">
            <a:avLst/>
          </a:prstGeom>
          <a:noFill/>
          <a:ln w="19050" cap="flat" cmpd="sng">
            <a:solidFill>
              <a:schemeClr val="dk1"/>
            </a:solidFill>
            <a:prstDash val="dash"/>
            <a:miter lim="800000"/>
            <a:headEnd type="none" w="sm" len="sm"/>
            <a:tailEnd type="none" w="sm" len="sm"/>
          </a:ln>
        </p:spPr>
      </p:cxnSp>
      <p:cxnSp>
        <p:nvCxnSpPr>
          <p:cNvPr id="177" name="Google Shape;177;p8"/>
          <p:cNvCxnSpPr>
            <a:stCxn id="170" idx="0"/>
            <a:endCxn id="173" idx="0"/>
          </p:cNvCxnSpPr>
          <p:nvPr/>
        </p:nvCxnSpPr>
        <p:spPr>
          <a:xfrm rot="-5400000">
            <a:off x="2855440" y="1222899"/>
            <a:ext cx="7200" cy="3864600"/>
          </a:xfrm>
          <a:prstGeom prst="bentConnector3">
            <a:avLst>
              <a:gd name="adj1" fmla="val 3275750"/>
            </a:avLst>
          </a:prstGeom>
          <a:noFill/>
          <a:ln w="12700" cap="flat" cmpd="sng">
            <a:solidFill>
              <a:schemeClr val="dk1"/>
            </a:solidFill>
            <a:prstDash val="solid"/>
            <a:miter lim="800000"/>
            <a:headEnd type="none" w="sm" len="sm"/>
            <a:tailEnd type="none" w="sm" len="sm"/>
          </a:ln>
        </p:spPr>
      </p:cxnSp>
      <p:grpSp>
        <p:nvGrpSpPr>
          <p:cNvPr id="178" name="Google Shape;178;p8"/>
          <p:cNvGrpSpPr/>
          <p:nvPr/>
        </p:nvGrpSpPr>
        <p:grpSpPr>
          <a:xfrm>
            <a:off x="6549409" y="2853779"/>
            <a:ext cx="2276476" cy="917128"/>
            <a:chOff x="6092889" y="3733800"/>
            <a:chExt cx="2828265" cy="872187"/>
          </a:xfrm>
        </p:grpSpPr>
        <p:sp>
          <p:nvSpPr>
            <p:cNvPr id="179" name="Google Shape;179;p8"/>
            <p:cNvSpPr/>
            <p:nvPr/>
          </p:nvSpPr>
          <p:spPr>
            <a:xfrm>
              <a:off x="6092889" y="3733800"/>
              <a:ext cx="2828265" cy="380999"/>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GetPayment</a:t>
              </a:r>
              <a:endParaRPr sz="1800" b="1">
                <a:solidFill>
                  <a:srgbClr val="800000"/>
                </a:solidFill>
                <a:latin typeface="Calibri"/>
                <a:ea typeface="Calibri"/>
                <a:cs typeface="Calibri"/>
                <a:sym typeface="Calibri"/>
              </a:endParaRPr>
            </a:p>
          </p:txBody>
        </p:sp>
        <p:sp>
          <p:nvSpPr>
            <p:cNvPr id="180" name="Google Shape;180;p8"/>
            <p:cNvSpPr/>
            <p:nvPr/>
          </p:nvSpPr>
          <p:spPr>
            <a:xfrm>
              <a:off x="6092889" y="4114800"/>
              <a:ext cx="2828264" cy="491187"/>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+getProcessor(type):</a:t>
              </a:r>
              <a:endParaRPr/>
            </a:p>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PaymentProcessor</a:t>
              </a:r>
              <a:endParaRPr sz="1300" b="1">
                <a:solidFill>
                  <a:schemeClr val="dk1"/>
                </a:solidFill>
                <a:latin typeface="Courier New"/>
                <a:ea typeface="Courier New"/>
                <a:cs typeface="Courier New"/>
                <a:sym typeface="Courier New"/>
              </a:endParaRPr>
            </a:p>
          </p:txBody>
        </p:sp>
      </p:grpSp>
      <p:sp>
        <p:nvSpPr>
          <p:cNvPr id="181" name="Google Shape;181;p8"/>
          <p:cNvSpPr/>
          <p:nvPr/>
        </p:nvSpPr>
        <p:spPr>
          <a:xfrm>
            <a:off x="6900861" y="1247903"/>
            <a:ext cx="1600200" cy="283295"/>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Kiosk</a:t>
            </a:r>
            <a:endParaRPr/>
          </a:p>
        </p:txBody>
      </p:sp>
      <p:grpSp>
        <p:nvGrpSpPr>
          <p:cNvPr id="182" name="Google Shape;182;p8"/>
          <p:cNvGrpSpPr/>
          <p:nvPr/>
        </p:nvGrpSpPr>
        <p:grpSpPr>
          <a:xfrm>
            <a:off x="2022424" y="3158799"/>
            <a:ext cx="1696815" cy="809820"/>
            <a:chOff x="6092889" y="3733800"/>
            <a:chExt cx="2828265" cy="809820"/>
          </a:xfrm>
        </p:grpSpPr>
        <p:sp>
          <p:nvSpPr>
            <p:cNvPr id="183" name="Google Shape;183;p8"/>
            <p:cNvSpPr/>
            <p:nvPr/>
          </p:nvSpPr>
          <p:spPr>
            <a:xfrm>
              <a:off x="6092889" y="3733800"/>
              <a:ext cx="2828265" cy="38100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800000"/>
                  </a:solidFill>
                  <a:latin typeface="Calibri"/>
                  <a:ea typeface="Calibri"/>
                  <a:cs typeface="Calibri"/>
                  <a:sym typeface="Calibri"/>
                </a:rPr>
                <a:t>CreditCard</a:t>
              </a:r>
              <a:endParaRPr sz="1800" b="1">
                <a:solidFill>
                  <a:srgbClr val="800000"/>
                </a:solidFill>
                <a:latin typeface="Calibri"/>
                <a:ea typeface="Calibri"/>
                <a:cs typeface="Calibri"/>
                <a:sym typeface="Calibri"/>
              </a:endParaRPr>
            </a:p>
          </p:txBody>
        </p:sp>
        <p:sp>
          <p:nvSpPr>
            <p:cNvPr id="184" name="Google Shape;184;p8"/>
            <p:cNvSpPr/>
            <p:nvPr/>
          </p:nvSpPr>
          <p:spPr>
            <a:xfrm>
              <a:off x="6092889" y="4114800"/>
              <a:ext cx="2828264" cy="428820"/>
            </a:xfrm>
            <a:prstGeom prst="flowChartProcess">
              <a:avLst/>
            </a:prstGeom>
            <a:solidFill>
              <a:srgbClr val="E1EFD8"/>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b="1">
                  <a:solidFill>
                    <a:schemeClr val="dk1"/>
                  </a:solidFill>
                  <a:latin typeface="Courier New"/>
                  <a:ea typeface="Courier New"/>
                  <a:cs typeface="Courier New"/>
                  <a:sym typeface="Courier New"/>
                </a:rPr>
                <a:t>+ prcessPayment()</a:t>
              </a:r>
              <a:endParaRPr/>
            </a:p>
          </p:txBody>
        </p:sp>
      </p:grpSp>
      <p:cxnSp>
        <p:nvCxnSpPr>
          <p:cNvPr id="185" name="Google Shape;185;p8"/>
          <p:cNvCxnSpPr>
            <a:stCxn id="183" idx="0"/>
          </p:cNvCxnSpPr>
          <p:nvPr/>
        </p:nvCxnSpPr>
        <p:spPr>
          <a:xfrm rot="10800000">
            <a:off x="2857632" y="2919399"/>
            <a:ext cx="13200" cy="239400"/>
          </a:xfrm>
          <a:prstGeom prst="straightConnector1">
            <a:avLst/>
          </a:prstGeom>
          <a:noFill/>
          <a:ln w="12700" cap="flat" cmpd="sng">
            <a:solidFill>
              <a:schemeClr val="dk1"/>
            </a:solidFill>
            <a:prstDash val="solid"/>
            <a:miter lim="800000"/>
            <a:headEnd type="none" w="sm" len="sm"/>
            <a:tailEnd type="none" w="sm" len="sm"/>
          </a:ln>
        </p:spPr>
      </p:cxnSp>
      <p:cxnSp>
        <p:nvCxnSpPr>
          <p:cNvPr id="186" name="Google Shape;186;p8"/>
          <p:cNvCxnSpPr>
            <a:stCxn id="181" idx="2"/>
            <a:endCxn id="179" idx="0"/>
          </p:cNvCxnSpPr>
          <p:nvPr/>
        </p:nvCxnSpPr>
        <p:spPr>
          <a:xfrm flipH="1">
            <a:off x="7687761" y="1531198"/>
            <a:ext cx="13200" cy="1322700"/>
          </a:xfrm>
          <a:prstGeom prst="straightConnector1">
            <a:avLst/>
          </a:prstGeom>
          <a:noFill/>
          <a:ln w="19050" cap="flat" cmpd="sng">
            <a:solidFill>
              <a:schemeClr val="dk1"/>
            </a:solidFill>
            <a:prstDash val="solid"/>
            <a:miter lim="800000"/>
            <a:headEnd type="none" w="sm" len="sm"/>
            <a:tailEnd type="triangle" w="med" len="med"/>
          </a:ln>
        </p:spPr>
      </p:cxnSp>
      <p:cxnSp>
        <p:nvCxnSpPr>
          <p:cNvPr id="187" name="Google Shape;187;p8"/>
          <p:cNvCxnSpPr>
            <a:stCxn id="180" idx="2"/>
            <a:endCxn id="174" idx="2"/>
          </p:cNvCxnSpPr>
          <p:nvPr/>
        </p:nvCxnSpPr>
        <p:spPr>
          <a:xfrm rot="5400000">
            <a:off x="6144147" y="2417907"/>
            <a:ext cx="190500" cy="2896500"/>
          </a:xfrm>
          <a:prstGeom prst="bentConnector3">
            <a:avLst>
              <a:gd name="adj1" fmla="val 219977"/>
            </a:avLst>
          </a:prstGeom>
          <a:noFill/>
          <a:ln w="19050" cap="flat" cmpd="sng">
            <a:solidFill>
              <a:schemeClr val="dk1"/>
            </a:solidFill>
            <a:prstDash val="dash"/>
            <a:miter lim="800000"/>
            <a:headEnd type="none" w="sm" len="sm"/>
            <a:tailEnd type="triangle" w="med" len="med"/>
          </a:ln>
        </p:spPr>
      </p:cxnSp>
      <p:cxnSp>
        <p:nvCxnSpPr>
          <p:cNvPr id="188" name="Google Shape;188;p8"/>
          <p:cNvCxnSpPr>
            <a:endCxn id="184" idx="2"/>
          </p:cNvCxnSpPr>
          <p:nvPr/>
        </p:nvCxnSpPr>
        <p:spPr>
          <a:xfrm flipH="1">
            <a:off x="2870831" y="3773619"/>
            <a:ext cx="4848900" cy="195000"/>
          </a:xfrm>
          <a:prstGeom prst="bentConnector4">
            <a:avLst>
              <a:gd name="adj1" fmla="val 457"/>
              <a:gd name="adj2" fmla="val 217230"/>
            </a:avLst>
          </a:prstGeom>
          <a:noFill/>
          <a:ln w="19050" cap="flat" cmpd="sng">
            <a:solidFill>
              <a:schemeClr val="dk1"/>
            </a:solidFill>
            <a:prstDash val="dash"/>
            <a:miter lim="800000"/>
            <a:headEnd type="none" w="sm" len="sm"/>
            <a:tailEnd type="triangle" w="med" len="med"/>
          </a:ln>
        </p:spPr>
      </p:cxnSp>
      <p:cxnSp>
        <p:nvCxnSpPr>
          <p:cNvPr id="189" name="Google Shape;189;p8"/>
          <p:cNvCxnSpPr>
            <a:stCxn id="180" idx="2"/>
            <a:endCxn id="171" idx="2"/>
          </p:cNvCxnSpPr>
          <p:nvPr/>
        </p:nvCxnSpPr>
        <p:spPr>
          <a:xfrm rot="5400000">
            <a:off x="4208397" y="489357"/>
            <a:ext cx="197700" cy="6760800"/>
          </a:xfrm>
          <a:prstGeom prst="bentConnector3">
            <a:avLst>
              <a:gd name="adj1" fmla="val 215636"/>
            </a:avLst>
          </a:prstGeom>
          <a:noFill/>
          <a:ln w="19050" cap="flat" cmpd="sng">
            <a:solidFill>
              <a:schemeClr val="dk1"/>
            </a:solidFill>
            <a:prstDash val="dash"/>
            <a:miter lim="800000"/>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9"/>
          <p:cNvSpPr txBox="1">
            <a:spLocks noGrp="1"/>
          </p:cNvSpPr>
          <p:nvPr>
            <p:ph type="title"/>
          </p:nvPr>
        </p:nvSpPr>
        <p:spPr>
          <a:xfrm>
            <a:off x="628650" y="112033"/>
            <a:ext cx="7886700" cy="8595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33CC"/>
              </a:buClr>
              <a:buSzPts val="3300"/>
              <a:buFont typeface="Arial Rounded"/>
              <a:buNone/>
            </a:pPr>
            <a:r>
              <a:rPr lang="en-US"/>
              <a:t>Factory</a:t>
            </a:r>
            <a:endParaRPr/>
          </a:p>
        </p:txBody>
      </p:sp>
      <p:pic>
        <p:nvPicPr>
          <p:cNvPr id="195" name="Google Shape;195;p9"/>
          <p:cNvPicPr preferRelativeResize="0"/>
          <p:nvPr/>
        </p:nvPicPr>
        <p:blipFill rotWithShape="1">
          <a:blip r:embed="rId3">
            <a:alphaModFix/>
          </a:blip>
          <a:srcRect l="17389" t="23736" r="21374" b="10476"/>
          <a:stretch/>
        </p:blipFill>
        <p:spPr>
          <a:xfrm>
            <a:off x="464330" y="1371600"/>
            <a:ext cx="8070070" cy="4876800"/>
          </a:xfrm>
          <a:prstGeom prst="rect">
            <a:avLst/>
          </a:prstGeom>
          <a:noFill/>
          <a:ln>
            <a:noFill/>
          </a:ln>
        </p:spPr>
      </p:pic>
    </p:spTree>
  </p:cSld>
  <p:clrMapOvr>
    <a:masterClrMapping/>
  </p:clrMapOvr>
</p:sld>
</file>

<file path=ppt/theme/theme1.xml><?xml version="1.0" encoding="utf-8"?>
<a:theme xmlns:a="http://schemas.openxmlformats.org/drawingml/2006/main" name="Lecture2-Lifecycl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797</Words>
  <Application>Microsoft Office PowerPoint</Application>
  <PresentationFormat>On-screen Show (4:3)</PresentationFormat>
  <Paragraphs>154</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Courier New</vt:lpstr>
      <vt:lpstr>Arimo</vt:lpstr>
      <vt:lpstr>Calibri</vt:lpstr>
      <vt:lpstr>Arial</vt:lpstr>
      <vt:lpstr>Arial Rounded</vt:lpstr>
      <vt:lpstr>Lecture2-Lifecycle</vt:lpstr>
      <vt:lpstr>Creational Patterns</vt:lpstr>
      <vt:lpstr>UML Revisited</vt:lpstr>
      <vt:lpstr>Creational Patterns to be Covered</vt:lpstr>
      <vt:lpstr>Factory Method</vt:lpstr>
      <vt:lpstr>Solution</vt:lpstr>
      <vt:lpstr>Example: Drawing</vt:lpstr>
      <vt:lpstr>PowerPoint Presentation</vt:lpstr>
      <vt:lpstr>Example: Kiosk</vt:lpstr>
      <vt:lpstr>Factory</vt:lpstr>
      <vt:lpstr>PowerPoint Presentation</vt:lpstr>
      <vt:lpstr>PowerPoint Presentation</vt:lpstr>
      <vt:lpstr>Consequences</vt:lpstr>
      <vt:lpstr>Abstract Factory</vt:lpstr>
      <vt:lpstr>Solution</vt:lpstr>
      <vt:lpstr>Example: Car Factory</vt:lpstr>
      <vt:lpstr>https://www.tutorialspoint.com/design_pattern/design_pattern_quick_guide.htm</vt:lpstr>
      <vt:lpstr>PowerPoint Presentation</vt:lpstr>
      <vt:lpstr>PowerPoint Presentation</vt:lpstr>
      <vt:lpstr>Abstract Factory</vt:lpstr>
      <vt:lpstr>PowerPoint Presentation</vt:lpstr>
      <vt:lpstr>PowerPoint Presentation</vt:lpstr>
      <vt:lpstr>PowerPoint Presentation</vt:lpstr>
      <vt:lpstr>PowerPoint Presentation</vt:lpstr>
      <vt:lpstr>PowerPoint Presentation</vt:lpstr>
      <vt:lpstr>Consequences</vt:lpstr>
      <vt:lpstr>Singleton</vt:lpstr>
      <vt:lpstr>Solution</vt:lpstr>
      <vt:lpstr>Example: DB Connection Manger</vt:lpstr>
      <vt:lpstr>Consequences</vt:lpstr>
      <vt:lpstr>Builder</vt:lpstr>
      <vt:lpstr>Solution</vt:lpstr>
      <vt:lpstr>Examples</vt:lpstr>
      <vt:lpstr>Consequences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Creational Patterns</dc:title>
  <dc:creator>Amiangshu Bosu; Marty Stepp</dc:creator>
  <cp:lastModifiedBy>user</cp:lastModifiedBy>
  <cp:revision>1</cp:revision>
  <dcterms:created xsi:type="dcterms:W3CDTF">2008-06-28T20:57:21Z</dcterms:created>
  <dcterms:modified xsi:type="dcterms:W3CDTF">2024-10-22T13:13:14Z</dcterms:modified>
</cp:coreProperties>
</file>